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Lst>
  <p:notesMasterIdLst>
    <p:notesMasterId r:id="rId15"/>
  </p:notesMasterIdLst>
  <p:sldIdLst>
    <p:sldId id="256" r:id="rId3"/>
    <p:sldId id="298" r:id="rId4"/>
    <p:sldId id="299" r:id="rId5"/>
    <p:sldId id="2147470757" r:id="rId6"/>
    <p:sldId id="2147470758" r:id="rId7"/>
    <p:sldId id="2147470759" r:id="rId8"/>
    <p:sldId id="2147470760" r:id="rId9"/>
    <p:sldId id="2147470762" r:id="rId10"/>
    <p:sldId id="2147470763" r:id="rId11"/>
    <p:sldId id="2147470771" r:id="rId12"/>
    <p:sldId id="2147470772" r:id="rId13"/>
    <p:sldId id="2147479595" r:id="rId14"/>
  </p:sldIdLst>
  <p:sldSz cx="9144000" cy="5143500" type="screen16x9"/>
  <p:notesSz cx="6858000" cy="9144000"/>
  <p:embeddedFontLst>
    <p:embeddedFont>
      <p:font typeface="Archivo" panose="020B0604020202020204" charset="0"/>
      <p:regular r:id="rId16"/>
      <p:bold r:id="rId17"/>
      <p:italic r:id="rId18"/>
      <p:boldItalic r:id="rId19"/>
    </p:embeddedFont>
    <p:embeddedFont>
      <p:font typeface="Archivo Medium" panose="020B0604020202020204" charset="0"/>
      <p:regular r:id="rId20"/>
      <p:bold r:id="rId21"/>
      <p:italic r:id="rId22"/>
      <p:boldItalic r:id="rId23"/>
    </p:embeddedFont>
    <p:embeddedFont>
      <p:font typeface="Archivo SemiBold" panose="020B060402020202020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Inter" panose="020B0604020202020204" charset="0"/>
      <p:regular r:id="rId32"/>
      <p:bold r:id="rId33"/>
    </p:embeddedFont>
    <p:embeddedFont>
      <p:font typeface="Inter ExtraBold" panose="020B0604020202020204" charset="0"/>
      <p:bold r:id="rId34"/>
    </p:embeddedFont>
    <p:embeddedFont>
      <p:font typeface="Inter Medium" panose="020B0604020202020204" charset="0"/>
      <p:regular r:id="rId35"/>
      <p:bold r:id="rId36"/>
    </p:embeddedFont>
    <p:embeddedFont>
      <p:font typeface="Inter SemiBold" panose="020B0604020202020204" charset="0"/>
      <p:regular r:id="rId37"/>
      <p:bold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
      <p:font typeface="Segoe UI Semibold" panose="020B0702040204020203" pitchFamily="34" charset="0"/>
      <p:bold r:id="rId45"/>
      <p:boldItalic r:id="rId46"/>
    </p:embeddedFont>
    <p:embeddedFont>
      <p:font typeface="Titillium Web" panose="000005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2" d="100"/>
          <a:sy n="202" d="100"/>
        </p:scale>
        <p:origin x="620"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A4B46-E589-4C22-9DF9-06332508B3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2F777A85-7BEC-4970-8A5C-0551AE60D88D}">
      <dgm:prSet/>
      <dgm:spPr/>
      <dgm:t>
        <a:bodyPr/>
        <a:lstStyle/>
        <a:p>
          <a:r>
            <a:rPr lang="en-US" b="0" i="0"/>
            <a:t>Kubernetes without the Kubernetes!</a:t>
          </a:r>
          <a:endParaRPr lang="en-AU"/>
        </a:p>
      </dgm:t>
    </dgm:pt>
    <dgm:pt modelId="{CD45F0BE-B204-4F7A-842B-2AC9DDF5D2F7}" type="parTrans" cxnId="{1F54C57F-FBE2-40E7-822A-716F4CDED512}">
      <dgm:prSet/>
      <dgm:spPr/>
      <dgm:t>
        <a:bodyPr/>
        <a:lstStyle/>
        <a:p>
          <a:endParaRPr lang="en-AU"/>
        </a:p>
      </dgm:t>
    </dgm:pt>
    <dgm:pt modelId="{6C79E3C0-CD13-4DA8-A155-BA1C468E9A81}" type="sibTrans" cxnId="{1F54C57F-FBE2-40E7-822A-716F4CDED512}">
      <dgm:prSet/>
      <dgm:spPr/>
      <dgm:t>
        <a:bodyPr/>
        <a:lstStyle/>
        <a:p>
          <a:endParaRPr lang="en-AU"/>
        </a:p>
      </dgm:t>
    </dgm:pt>
    <dgm:pt modelId="{E91497F1-0905-465D-9FD4-5EBEDBD0C2E1}">
      <dgm:prSet/>
      <dgm:spPr/>
      <dgm:t>
        <a:bodyPr/>
        <a:lstStyle/>
        <a:p>
          <a:r>
            <a:rPr lang="en-US" b="0" i="0"/>
            <a:t>Use Revisions to manage lifecycle application.</a:t>
          </a:r>
          <a:endParaRPr lang="en-AU"/>
        </a:p>
      </dgm:t>
    </dgm:pt>
    <dgm:pt modelId="{9D03C97A-3463-43B9-9047-6A4C0D1E1AAF}" type="parTrans" cxnId="{83A9478A-B7AF-4338-B1B8-87B2762942E3}">
      <dgm:prSet/>
      <dgm:spPr/>
      <dgm:t>
        <a:bodyPr/>
        <a:lstStyle/>
        <a:p>
          <a:endParaRPr lang="en-AU"/>
        </a:p>
      </dgm:t>
    </dgm:pt>
    <dgm:pt modelId="{2B70A364-0142-4279-B175-B40DFC643BBD}" type="sibTrans" cxnId="{83A9478A-B7AF-4338-B1B8-87B2762942E3}">
      <dgm:prSet/>
      <dgm:spPr/>
      <dgm:t>
        <a:bodyPr/>
        <a:lstStyle/>
        <a:p>
          <a:endParaRPr lang="en-AU"/>
        </a:p>
      </dgm:t>
    </dgm:pt>
    <dgm:pt modelId="{934242F6-5EFD-4042-A954-126BA9AE837B}">
      <dgm:prSet/>
      <dgm:spPr/>
      <dgm:t>
        <a:bodyPr/>
        <a:lstStyle/>
        <a:p>
          <a:r>
            <a:rPr lang="en-US" b="0" i="0"/>
            <a:t>Built in-observability.</a:t>
          </a:r>
          <a:endParaRPr lang="en-AU"/>
        </a:p>
      </dgm:t>
    </dgm:pt>
    <dgm:pt modelId="{2681E2AC-BD8A-4A31-B0A3-C28D21B2B14F}" type="parTrans" cxnId="{E4BA9C12-9C42-4D69-BA1E-1AA210F20984}">
      <dgm:prSet/>
      <dgm:spPr/>
      <dgm:t>
        <a:bodyPr/>
        <a:lstStyle/>
        <a:p>
          <a:endParaRPr lang="en-AU"/>
        </a:p>
      </dgm:t>
    </dgm:pt>
    <dgm:pt modelId="{D034C41B-8C6B-4C9E-B559-B82CDE909E6C}" type="sibTrans" cxnId="{E4BA9C12-9C42-4D69-BA1E-1AA210F20984}">
      <dgm:prSet/>
      <dgm:spPr/>
      <dgm:t>
        <a:bodyPr/>
        <a:lstStyle/>
        <a:p>
          <a:endParaRPr lang="en-AU"/>
        </a:p>
      </dgm:t>
    </dgm:pt>
    <dgm:pt modelId="{D6855E77-5697-4452-A05F-31C42E554401}">
      <dgm:prSet/>
      <dgm:spPr/>
      <dgm:t>
        <a:bodyPr/>
        <a:lstStyle/>
        <a:p>
          <a:r>
            <a:rPr lang="en-US" b="0" i="0" dirty="0"/>
            <a:t>Opinionated </a:t>
          </a:r>
          <a:r>
            <a:rPr lang="en-US" b="0" i="0"/>
            <a:t>OSS integration</a:t>
          </a:r>
          <a:endParaRPr lang="en-AU" dirty="0"/>
        </a:p>
      </dgm:t>
    </dgm:pt>
    <dgm:pt modelId="{9AEB6B8D-1AAF-43FB-8733-73377D898AA1}" type="parTrans" cxnId="{C3CE2345-4AE5-491B-8201-04B79AD2A7C7}">
      <dgm:prSet/>
      <dgm:spPr/>
      <dgm:t>
        <a:bodyPr/>
        <a:lstStyle/>
        <a:p>
          <a:endParaRPr lang="en-AU"/>
        </a:p>
      </dgm:t>
    </dgm:pt>
    <dgm:pt modelId="{B3CB524F-D322-4061-A541-C62537103814}" type="sibTrans" cxnId="{C3CE2345-4AE5-491B-8201-04B79AD2A7C7}">
      <dgm:prSet/>
      <dgm:spPr/>
      <dgm:t>
        <a:bodyPr/>
        <a:lstStyle/>
        <a:p>
          <a:endParaRPr lang="en-AU"/>
        </a:p>
      </dgm:t>
    </dgm:pt>
    <dgm:pt modelId="{D2FE5E98-E715-4073-8264-EC929B54AAF5}">
      <dgm:prSet/>
      <dgm:spPr/>
      <dgm:t>
        <a:bodyPr/>
        <a:lstStyle/>
        <a:p>
          <a:r>
            <a:rPr lang="en-US" b="0" i="0"/>
            <a:t>Support for Dapr Framework</a:t>
          </a:r>
          <a:endParaRPr lang="en-AU"/>
        </a:p>
      </dgm:t>
    </dgm:pt>
    <dgm:pt modelId="{A605D0BF-38EA-4C53-88C9-90BBEE2EE74F}" type="parTrans" cxnId="{7D4313D0-073B-4F70-94DC-289896EE4A8E}">
      <dgm:prSet/>
      <dgm:spPr/>
      <dgm:t>
        <a:bodyPr/>
        <a:lstStyle/>
        <a:p>
          <a:endParaRPr lang="en-AU"/>
        </a:p>
      </dgm:t>
    </dgm:pt>
    <dgm:pt modelId="{F3E34DF2-18DA-4E0B-BD9B-DF06E335A748}" type="sibTrans" cxnId="{7D4313D0-073B-4F70-94DC-289896EE4A8E}">
      <dgm:prSet/>
      <dgm:spPr/>
      <dgm:t>
        <a:bodyPr/>
        <a:lstStyle/>
        <a:p>
          <a:endParaRPr lang="en-AU"/>
        </a:p>
      </dgm:t>
    </dgm:pt>
    <dgm:pt modelId="{4E9FE906-BEF7-4552-BAF0-C81496D48E0B}">
      <dgm:prSet/>
      <dgm:spPr/>
      <dgm:t>
        <a:bodyPr/>
        <a:lstStyle/>
        <a:p>
          <a:r>
            <a:rPr lang="en-US" b="0" i="0"/>
            <a:t>Scaling capabilities with KEDA</a:t>
          </a:r>
          <a:endParaRPr lang="en-AU"/>
        </a:p>
      </dgm:t>
    </dgm:pt>
    <dgm:pt modelId="{35FEC321-BF68-4294-B959-5247AC478AAE}" type="parTrans" cxnId="{92D64B38-B124-4550-A0B0-27867237BAAF}">
      <dgm:prSet/>
      <dgm:spPr/>
      <dgm:t>
        <a:bodyPr/>
        <a:lstStyle/>
        <a:p>
          <a:endParaRPr lang="en-AU"/>
        </a:p>
      </dgm:t>
    </dgm:pt>
    <dgm:pt modelId="{151BD500-B9E7-477F-A0D2-1C289AD72B0E}" type="sibTrans" cxnId="{92D64B38-B124-4550-A0B0-27867237BAAF}">
      <dgm:prSet/>
      <dgm:spPr/>
      <dgm:t>
        <a:bodyPr/>
        <a:lstStyle/>
        <a:p>
          <a:endParaRPr lang="en-AU"/>
        </a:p>
      </dgm:t>
    </dgm:pt>
    <dgm:pt modelId="{68E0FEA4-4A0B-4493-80CC-1D106B158F42}">
      <dgm:prSet/>
      <dgm:spPr/>
      <dgm:t>
        <a:bodyPr/>
        <a:lstStyle/>
        <a:p>
          <a:r>
            <a:rPr lang="en-US" b="0" i="0"/>
            <a:t>Service Discovery with Envoy.</a:t>
          </a:r>
          <a:endParaRPr lang="en-AU"/>
        </a:p>
      </dgm:t>
    </dgm:pt>
    <dgm:pt modelId="{A9707381-1BAC-4E90-B900-32B698AB0A27}" type="parTrans" cxnId="{059E2F54-7461-4812-B695-8E07E590E2F6}">
      <dgm:prSet/>
      <dgm:spPr/>
      <dgm:t>
        <a:bodyPr/>
        <a:lstStyle/>
        <a:p>
          <a:endParaRPr lang="en-AU"/>
        </a:p>
      </dgm:t>
    </dgm:pt>
    <dgm:pt modelId="{46D8708F-BB82-49B9-80C5-313728EE8075}" type="sibTrans" cxnId="{059E2F54-7461-4812-B695-8E07E590E2F6}">
      <dgm:prSet/>
      <dgm:spPr/>
      <dgm:t>
        <a:bodyPr/>
        <a:lstStyle/>
        <a:p>
          <a:endParaRPr lang="en-AU"/>
        </a:p>
      </dgm:t>
    </dgm:pt>
    <dgm:pt modelId="{1D27AE77-D67D-4F9A-8D02-F87A54A42EA3}" type="pres">
      <dgm:prSet presAssocID="{E06A4B46-E589-4C22-9DF9-06332508B328}" presName="linear" presStyleCnt="0">
        <dgm:presLayoutVars>
          <dgm:animLvl val="lvl"/>
          <dgm:resizeHandles val="exact"/>
        </dgm:presLayoutVars>
      </dgm:prSet>
      <dgm:spPr/>
    </dgm:pt>
    <dgm:pt modelId="{5663DD5A-D30D-44ED-B06B-FA203F138913}" type="pres">
      <dgm:prSet presAssocID="{2F777A85-7BEC-4970-8A5C-0551AE60D88D}" presName="parentText" presStyleLbl="node1" presStyleIdx="0" presStyleCnt="7">
        <dgm:presLayoutVars>
          <dgm:chMax val="0"/>
          <dgm:bulletEnabled val="1"/>
        </dgm:presLayoutVars>
      </dgm:prSet>
      <dgm:spPr/>
    </dgm:pt>
    <dgm:pt modelId="{8936D5D8-DCB0-4513-A870-A2593014B0EB}" type="pres">
      <dgm:prSet presAssocID="{6C79E3C0-CD13-4DA8-A155-BA1C468E9A81}" presName="spacer" presStyleCnt="0"/>
      <dgm:spPr/>
    </dgm:pt>
    <dgm:pt modelId="{BA931BF2-EFAC-49F5-8D9D-D9DCAED3F09D}" type="pres">
      <dgm:prSet presAssocID="{E91497F1-0905-465D-9FD4-5EBEDBD0C2E1}" presName="parentText" presStyleLbl="node1" presStyleIdx="1" presStyleCnt="7">
        <dgm:presLayoutVars>
          <dgm:chMax val="0"/>
          <dgm:bulletEnabled val="1"/>
        </dgm:presLayoutVars>
      </dgm:prSet>
      <dgm:spPr/>
    </dgm:pt>
    <dgm:pt modelId="{2E19088D-639A-4C8B-8F27-0EFCCDC2E902}" type="pres">
      <dgm:prSet presAssocID="{2B70A364-0142-4279-B175-B40DFC643BBD}" presName="spacer" presStyleCnt="0"/>
      <dgm:spPr/>
    </dgm:pt>
    <dgm:pt modelId="{D964C98F-9E38-406A-A6F4-3012AEC1D47D}" type="pres">
      <dgm:prSet presAssocID="{934242F6-5EFD-4042-A954-126BA9AE837B}" presName="parentText" presStyleLbl="node1" presStyleIdx="2" presStyleCnt="7">
        <dgm:presLayoutVars>
          <dgm:chMax val="0"/>
          <dgm:bulletEnabled val="1"/>
        </dgm:presLayoutVars>
      </dgm:prSet>
      <dgm:spPr/>
    </dgm:pt>
    <dgm:pt modelId="{BECD59CC-3C9E-492D-8A59-7A19B286EF9A}" type="pres">
      <dgm:prSet presAssocID="{D034C41B-8C6B-4C9E-B559-B82CDE909E6C}" presName="spacer" presStyleCnt="0"/>
      <dgm:spPr/>
    </dgm:pt>
    <dgm:pt modelId="{B6C172A4-7DE1-4FD0-902B-3E47EE045D2A}" type="pres">
      <dgm:prSet presAssocID="{D6855E77-5697-4452-A05F-31C42E554401}" presName="parentText" presStyleLbl="node1" presStyleIdx="3" presStyleCnt="7">
        <dgm:presLayoutVars>
          <dgm:chMax val="0"/>
          <dgm:bulletEnabled val="1"/>
        </dgm:presLayoutVars>
      </dgm:prSet>
      <dgm:spPr/>
    </dgm:pt>
    <dgm:pt modelId="{C06C3C45-73F1-4970-A3DF-4F4040E727A5}" type="pres">
      <dgm:prSet presAssocID="{B3CB524F-D322-4061-A541-C62537103814}" presName="spacer" presStyleCnt="0"/>
      <dgm:spPr/>
    </dgm:pt>
    <dgm:pt modelId="{E43B4F79-4628-4B08-A19C-F2E8E13B3B7B}" type="pres">
      <dgm:prSet presAssocID="{D2FE5E98-E715-4073-8264-EC929B54AAF5}" presName="parentText" presStyleLbl="node1" presStyleIdx="4" presStyleCnt="7">
        <dgm:presLayoutVars>
          <dgm:chMax val="0"/>
          <dgm:bulletEnabled val="1"/>
        </dgm:presLayoutVars>
      </dgm:prSet>
      <dgm:spPr/>
    </dgm:pt>
    <dgm:pt modelId="{374C03F4-A2C3-4896-9027-64DEA268EE58}" type="pres">
      <dgm:prSet presAssocID="{F3E34DF2-18DA-4E0B-BD9B-DF06E335A748}" presName="spacer" presStyleCnt="0"/>
      <dgm:spPr/>
    </dgm:pt>
    <dgm:pt modelId="{FC1B58E9-15B7-47E3-A6B0-23C4BAD4617E}" type="pres">
      <dgm:prSet presAssocID="{4E9FE906-BEF7-4552-BAF0-C81496D48E0B}" presName="parentText" presStyleLbl="node1" presStyleIdx="5" presStyleCnt="7">
        <dgm:presLayoutVars>
          <dgm:chMax val="0"/>
          <dgm:bulletEnabled val="1"/>
        </dgm:presLayoutVars>
      </dgm:prSet>
      <dgm:spPr/>
    </dgm:pt>
    <dgm:pt modelId="{F553C870-1EFA-4A99-A027-5E019493578F}" type="pres">
      <dgm:prSet presAssocID="{151BD500-B9E7-477F-A0D2-1C289AD72B0E}" presName="spacer" presStyleCnt="0"/>
      <dgm:spPr/>
    </dgm:pt>
    <dgm:pt modelId="{9A0D5E4E-18FA-4E56-AE67-2B47789BC001}" type="pres">
      <dgm:prSet presAssocID="{68E0FEA4-4A0B-4493-80CC-1D106B158F42}" presName="parentText" presStyleLbl="node1" presStyleIdx="6" presStyleCnt="7">
        <dgm:presLayoutVars>
          <dgm:chMax val="0"/>
          <dgm:bulletEnabled val="1"/>
        </dgm:presLayoutVars>
      </dgm:prSet>
      <dgm:spPr/>
    </dgm:pt>
  </dgm:ptLst>
  <dgm:cxnLst>
    <dgm:cxn modelId="{E4BA9C12-9C42-4D69-BA1E-1AA210F20984}" srcId="{E06A4B46-E589-4C22-9DF9-06332508B328}" destId="{934242F6-5EFD-4042-A954-126BA9AE837B}" srcOrd="2" destOrd="0" parTransId="{2681E2AC-BD8A-4A31-B0A3-C28D21B2B14F}" sibTransId="{D034C41B-8C6B-4C9E-B559-B82CDE909E6C}"/>
    <dgm:cxn modelId="{DDD35313-927C-4EF5-B590-C27CBEE94AB2}" type="presOf" srcId="{D6855E77-5697-4452-A05F-31C42E554401}" destId="{B6C172A4-7DE1-4FD0-902B-3E47EE045D2A}" srcOrd="0" destOrd="0" presId="urn:microsoft.com/office/officeart/2005/8/layout/vList2"/>
    <dgm:cxn modelId="{9022F51C-17E7-4C81-8570-A5B6471F44F6}" type="presOf" srcId="{4E9FE906-BEF7-4552-BAF0-C81496D48E0B}" destId="{FC1B58E9-15B7-47E3-A6B0-23C4BAD4617E}" srcOrd="0" destOrd="0" presId="urn:microsoft.com/office/officeart/2005/8/layout/vList2"/>
    <dgm:cxn modelId="{92D64B38-B124-4550-A0B0-27867237BAAF}" srcId="{E06A4B46-E589-4C22-9DF9-06332508B328}" destId="{4E9FE906-BEF7-4552-BAF0-C81496D48E0B}" srcOrd="5" destOrd="0" parTransId="{35FEC321-BF68-4294-B959-5247AC478AAE}" sibTransId="{151BD500-B9E7-477F-A0D2-1C289AD72B0E}"/>
    <dgm:cxn modelId="{4DA0B363-5686-4967-8518-7F205C824B9E}" type="presOf" srcId="{D2FE5E98-E715-4073-8264-EC929B54AAF5}" destId="{E43B4F79-4628-4B08-A19C-F2E8E13B3B7B}" srcOrd="0" destOrd="0" presId="urn:microsoft.com/office/officeart/2005/8/layout/vList2"/>
    <dgm:cxn modelId="{C3CE2345-4AE5-491B-8201-04B79AD2A7C7}" srcId="{E06A4B46-E589-4C22-9DF9-06332508B328}" destId="{D6855E77-5697-4452-A05F-31C42E554401}" srcOrd="3" destOrd="0" parTransId="{9AEB6B8D-1AAF-43FB-8733-73377D898AA1}" sibTransId="{B3CB524F-D322-4061-A541-C62537103814}"/>
    <dgm:cxn modelId="{DD1FA26E-BAA8-408F-A03B-EDB774BC0CF3}" type="presOf" srcId="{E06A4B46-E589-4C22-9DF9-06332508B328}" destId="{1D27AE77-D67D-4F9A-8D02-F87A54A42EA3}" srcOrd="0" destOrd="0" presId="urn:microsoft.com/office/officeart/2005/8/layout/vList2"/>
    <dgm:cxn modelId="{059E2F54-7461-4812-B695-8E07E590E2F6}" srcId="{E06A4B46-E589-4C22-9DF9-06332508B328}" destId="{68E0FEA4-4A0B-4493-80CC-1D106B158F42}" srcOrd="6" destOrd="0" parTransId="{A9707381-1BAC-4E90-B900-32B698AB0A27}" sibTransId="{46D8708F-BB82-49B9-80C5-313728EE8075}"/>
    <dgm:cxn modelId="{43702D75-525B-4452-AE0C-9C843FCEBAD4}" type="presOf" srcId="{68E0FEA4-4A0B-4493-80CC-1D106B158F42}" destId="{9A0D5E4E-18FA-4E56-AE67-2B47789BC001}" srcOrd="0" destOrd="0" presId="urn:microsoft.com/office/officeart/2005/8/layout/vList2"/>
    <dgm:cxn modelId="{23BD5875-8338-49CA-88B3-6C634E1E5F7A}" type="presOf" srcId="{2F777A85-7BEC-4970-8A5C-0551AE60D88D}" destId="{5663DD5A-D30D-44ED-B06B-FA203F138913}" srcOrd="0" destOrd="0" presId="urn:microsoft.com/office/officeart/2005/8/layout/vList2"/>
    <dgm:cxn modelId="{C7826C76-7D56-42AF-BE73-979F0334058A}" type="presOf" srcId="{934242F6-5EFD-4042-A954-126BA9AE837B}" destId="{D964C98F-9E38-406A-A6F4-3012AEC1D47D}" srcOrd="0" destOrd="0" presId="urn:microsoft.com/office/officeart/2005/8/layout/vList2"/>
    <dgm:cxn modelId="{1F54C57F-FBE2-40E7-822A-716F4CDED512}" srcId="{E06A4B46-E589-4C22-9DF9-06332508B328}" destId="{2F777A85-7BEC-4970-8A5C-0551AE60D88D}" srcOrd="0" destOrd="0" parTransId="{CD45F0BE-B204-4F7A-842B-2AC9DDF5D2F7}" sibTransId="{6C79E3C0-CD13-4DA8-A155-BA1C468E9A81}"/>
    <dgm:cxn modelId="{83A9478A-B7AF-4338-B1B8-87B2762942E3}" srcId="{E06A4B46-E589-4C22-9DF9-06332508B328}" destId="{E91497F1-0905-465D-9FD4-5EBEDBD0C2E1}" srcOrd="1" destOrd="0" parTransId="{9D03C97A-3463-43B9-9047-6A4C0D1E1AAF}" sibTransId="{2B70A364-0142-4279-B175-B40DFC643BBD}"/>
    <dgm:cxn modelId="{7D4313D0-073B-4F70-94DC-289896EE4A8E}" srcId="{E06A4B46-E589-4C22-9DF9-06332508B328}" destId="{D2FE5E98-E715-4073-8264-EC929B54AAF5}" srcOrd="4" destOrd="0" parTransId="{A605D0BF-38EA-4C53-88C9-90BBEE2EE74F}" sibTransId="{F3E34DF2-18DA-4E0B-BD9B-DF06E335A748}"/>
    <dgm:cxn modelId="{541B79F5-0F90-458F-9E61-3F7F8FAECC16}" type="presOf" srcId="{E91497F1-0905-465D-9FD4-5EBEDBD0C2E1}" destId="{BA931BF2-EFAC-49F5-8D9D-D9DCAED3F09D}" srcOrd="0" destOrd="0" presId="urn:microsoft.com/office/officeart/2005/8/layout/vList2"/>
    <dgm:cxn modelId="{45CD81F3-8032-499F-B4C4-A8CD91124DB2}" type="presParOf" srcId="{1D27AE77-D67D-4F9A-8D02-F87A54A42EA3}" destId="{5663DD5A-D30D-44ED-B06B-FA203F138913}" srcOrd="0" destOrd="0" presId="urn:microsoft.com/office/officeart/2005/8/layout/vList2"/>
    <dgm:cxn modelId="{1DC66C26-83F0-483B-95DF-79A8174B891F}" type="presParOf" srcId="{1D27AE77-D67D-4F9A-8D02-F87A54A42EA3}" destId="{8936D5D8-DCB0-4513-A870-A2593014B0EB}" srcOrd="1" destOrd="0" presId="urn:microsoft.com/office/officeart/2005/8/layout/vList2"/>
    <dgm:cxn modelId="{7545B5A0-60C3-4560-8F2B-BFD199493364}" type="presParOf" srcId="{1D27AE77-D67D-4F9A-8D02-F87A54A42EA3}" destId="{BA931BF2-EFAC-49F5-8D9D-D9DCAED3F09D}" srcOrd="2" destOrd="0" presId="urn:microsoft.com/office/officeart/2005/8/layout/vList2"/>
    <dgm:cxn modelId="{2DA9E24A-AD61-4B7F-92B0-9A1E6B2BFE4F}" type="presParOf" srcId="{1D27AE77-D67D-4F9A-8D02-F87A54A42EA3}" destId="{2E19088D-639A-4C8B-8F27-0EFCCDC2E902}" srcOrd="3" destOrd="0" presId="urn:microsoft.com/office/officeart/2005/8/layout/vList2"/>
    <dgm:cxn modelId="{9E31BDB9-6E99-4A2A-A821-1FFD8BEC9090}" type="presParOf" srcId="{1D27AE77-D67D-4F9A-8D02-F87A54A42EA3}" destId="{D964C98F-9E38-406A-A6F4-3012AEC1D47D}" srcOrd="4" destOrd="0" presId="urn:microsoft.com/office/officeart/2005/8/layout/vList2"/>
    <dgm:cxn modelId="{543D022E-2CEE-457F-9086-51C2A892128B}" type="presParOf" srcId="{1D27AE77-D67D-4F9A-8D02-F87A54A42EA3}" destId="{BECD59CC-3C9E-492D-8A59-7A19B286EF9A}" srcOrd="5" destOrd="0" presId="urn:microsoft.com/office/officeart/2005/8/layout/vList2"/>
    <dgm:cxn modelId="{88983A45-D211-46F5-84C1-E09AA616421F}" type="presParOf" srcId="{1D27AE77-D67D-4F9A-8D02-F87A54A42EA3}" destId="{B6C172A4-7DE1-4FD0-902B-3E47EE045D2A}" srcOrd="6" destOrd="0" presId="urn:microsoft.com/office/officeart/2005/8/layout/vList2"/>
    <dgm:cxn modelId="{45B524D4-115C-4920-BF72-673CF8B083E3}" type="presParOf" srcId="{1D27AE77-D67D-4F9A-8D02-F87A54A42EA3}" destId="{C06C3C45-73F1-4970-A3DF-4F4040E727A5}" srcOrd="7" destOrd="0" presId="urn:microsoft.com/office/officeart/2005/8/layout/vList2"/>
    <dgm:cxn modelId="{7324C009-4552-42EA-815F-74610CC5F12D}" type="presParOf" srcId="{1D27AE77-D67D-4F9A-8D02-F87A54A42EA3}" destId="{E43B4F79-4628-4B08-A19C-F2E8E13B3B7B}" srcOrd="8" destOrd="0" presId="urn:microsoft.com/office/officeart/2005/8/layout/vList2"/>
    <dgm:cxn modelId="{FC6A4929-12D1-4276-ACC6-8F42BB697BBB}" type="presParOf" srcId="{1D27AE77-D67D-4F9A-8D02-F87A54A42EA3}" destId="{374C03F4-A2C3-4896-9027-64DEA268EE58}" srcOrd="9" destOrd="0" presId="urn:microsoft.com/office/officeart/2005/8/layout/vList2"/>
    <dgm:cxn modelId="{0FDDDA3C-66D7-4CAC-99E6-B51CC4561DEA}" type="presParOf" srcId="{1D27AE77-D67D-4F9A-8D02-F87A54A42EA3}" destId="{FC1B58E9-15B7-47E3-A6B0-23C4BAD4617E}" srcOrd="10" destOrd="0" presId="urn:microsoft.com/office/officeart/2005/8/layout/vList2"/>
    <dgm:cxn modelId="{CD93BEA3-A1DB-48E6-B5D0-F7DFB59686D4}" type="presParOf" srcId="{1D27AE77-D67D-4F9A-8D02-F87A54A42EA3}" destId="{F553C870-1EFA-4A99-A027-5E019493578F}" srcOrd="11" destOrd="0" presId="urn:microsoft.com/office/officeart/2005/8/layout/vList2"/>
    <dgm:cxn modelId="{AB133FF2-FF9A-446E-91A8-1126AF12730D}" type="presParOf" srcId="{1D27AE77-D67D-4F9A-8D02-F87A54A42EA3}" destId="{9A0D5E4E-18FA-4E56-AE67-2B47789BC001}"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3DD5A-D30D-44ED-B06B-FA203F138913}">
      <dsp:nvSpPr>
        <dsp:cNvPr id="0" name=""/>
        <dsp:cNvSpPr/>
      </dsp:nvSpPr>
      <dsp:spPr>
        <a:xfrm>
          <a:off x="0" y="54516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Kubernetes without the Kubernetes!</a:t>
          </a:r>
          <a:endParaRPr lang="en-AU" sz="1400" kern="1200"/>
        </a:p>
      </dsp:txBody>
      <dsp:txXfrm>
        <a:off x="15992" y="561159"/>
        <a:ext cx="3876838" cy="295616"/>
      </dsp:txXfrm>
    </dsp:sp>
    <dsp:sp modelId="{BA931BF2-EFAC-49F5-8D9D-D9DCAED3F09D}">
      <dsp:nvSpPr>
        <dsp:cNvPr id="0" name=""/>
        <dsp:cNvSpPr/>
      </dsp:nvSpPr>
      <dsp:spPr>
        <a:xfrm>
          <a:off x="0" y="91308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Use Revisions to manage lifecycle application.</a:t>
          </a:r>
          <a:endParaRPr lang="en-AU" sz="1400" kern="1200"/>
        </a:p>
      </dsp:txBody>
      <dsp:txXfrm>
        <a:off x="15992" y="929079"/>
        <a:ext cx="3876838" cy="295616"/>
      </dsp:txXfrm>
    </dsp:sp>
    <dsp:sp modelId="{D964C98F-9E38-406A-A6F4-3012AEC1D47D}">
      <dsp:nvSpPr>
        <dsp:cNvPr id="0" name=""/>
        <dsp:cNvSpPr/>
      </dsp:nvSpPr>
      <dsp:spPr>
        <a:xfrm>
          <a:off x="0" y="128100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Built in-observability.</a:t>
          </a:r>
          <a:endParaRPr lang="en-AU" sz="1400" kern="1200"/>
        </a:p>
      </dsp:txBody>
      <dsp:txXfrm>
        <a:off x="15992" y="1296999"/>
        <a:ext cx="3876838" cy="295616"/>
      </dsp:txXfrm>
    </dsp:sp>
    <dsp:sp modelId="{B6C172A4-7DE1-4FD0-902B-3E47EE045D2A}">
      <dsp:nvSpPr>
        <dsp:cNvPr id="0" name=""/>
        <dsp:cNvSpPr/>
      </dsp:nvSpPr>
      <dsp:spPr>
        <a:xfrm>
          <a:off x="0" y="164892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Opinionated </a:t>
          </a:r>
          <a:r>
            <a:rPr lang="en-US" sz="1400" b="0" i="0" kern="1200"/>
            <a:t>OSS integration</a:t>
          </a:r>
          <a:endParaRPr lang="en-AU" sz="1400" kern="1200" dirty="0"/>
        </a:p>
      </dsp:txBody>
      <dsp:txXfrm>
        <a:off x="15992" y="1664919"/>
        <a:ext cx="3876838" cy="295616"/>
      </dsp:txXfrm>
    </dsp:sp>
    <dsp:sp modelId="{E43B4F79-4628-4B08-A19C-F2E8E13B3B7B}">
      <dsp:nvSpPr>
        <dsp:cNvPr id="0" name=""/>
        <dsp:cNvSpPr/>
      </dsp:nvSpPr>
      <dsp:spPr>
        <a:xfrm>
          <a:off x="0" y="201684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Support for Dapr Framework</a:t>
          </a:r>
          <a:endParaRPr lang="en-AU" sz="1400" kern="1200"/>
        </a:p>
      </dsp:txBody>
      <dsp:txXfrm>
        <a:off x="15992" y="2032839"/>
        <a:ext cx="3876838" cy="295616"/>
      </dsp:txXfrm>
    </dsp:sp>
    <dsp:sp modelId="{FC1B58E9-15B7-47E3-A6B0-23C4BAD4617E}">
      <dsp:nvSpPr>
        <dsp:cNvPr id="0" name=""/>
        <dsp:cNvSpPr/>
      </dsp:nvSpPr>
      <dsp:spPr>
        <a:xfrm>
          <a:off x="0" y="238476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Scaling capabilities with KEDA</a:t>
          </a:r>
          <a:endParaRPr lang="en-AU" sz="1400" kern="1200"/>
        </a:p>
      </dsp:txBody>
      <dsp:txXfrm>
        <a:off x="15992" y="2400759"/>
        <a:ext cx="3876838" cy="295616"/>
      </dsp:txXfrm>
    </dsp:sp>
    <dsp:sp modelId="{9A0D5E4E-18FA-4E56-AE67-2B47789BC001}">
      <dsp:nvSpPr>
        <dsp:cNvPr id="0" name=""/>
        <dsp:cNvSpPr/>
      </dsp:nvSpPr>
      <dsp:spPr>
        <a:xfrm>
          <a:off x="0" y="2752687"/>
          <a:ext cx="3908822"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Service Discovery with Envoy.</a:t>
          </a:r>
          <a:endParaRPr lang="en-AU" sz="1400" kern="1200"/>
        </a:p>
      </dsp:txBody>
      <dsp:txXfrm>
        <a:off x="15992" y="2768679"/>
        <a:ext cx="3876838" cy="2956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Let’s start with a high level overview of Azure Container Apps.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Kubernetes is hard! We’re constantly seeing customers citing Kubernetes complexity as a blocker from adopting containers and microservices application patterns. </a:t>
            </a: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Since Container Apps is built-on top of AKS, KEDA, Envoy and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allows you to take advantage of the capabilities of those platforms, such as built-in service discovery for microservices, fully managed HTTP and HTTP/2 ingress endpoints, etc. since they’re built in. This also gives us the advantage of being able to perform application lifecycle tasks such as upgrades, traffic shifting and versioning in a much simpler way than we would if we were managing the orchestrator infrastructure ourselves.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Those of you who are coming from a Functions background, Container Apps provides us with more flexibility, since there’s no enforcement of a programming model and there are no limitations around languages. However, for those of you looking to deploy Windows Containers to Container Apps, that’s no possible (When or If it will be available, I can’t say).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02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dirty="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dirty="0">
                <a:solidFill>
                  <a:srgbClr val="4C4C51"/>
                </a:solidFill>
                <a:effectLst/>
                <a:latin typeface="Segoe UI" panose="020B0502040204020203" pitchFamily="34" charset="0"/>
              </a:rPr>
              <a:t>You can run containers and scale in response to HTTP traffic or a growing list of </a:t>
            </a:r>
            <a:r>
              <a:rPr lang="en-US" b="0" i="0" u="sng" dirty="0">
                <a:solidFill>
                  <a:srgbClr val="0062AD"/>
                </a:solidFill>
                <a:effectLst/>
                <a:latin typeface="Segoe UI" panose="020B0502040204020203" pitchFamily="34" charset="0"/>
                <a:hlinkClick r:id="rId3"/>
              </a:rPr>
              <a:t>KEDA</a:t>
            </a:r>
            <a:r>
              <a:rPr lang="en-US" b="0" i="0" dirty="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main focus here is flexibility vs productivity.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This talk is in NO WAY attempting those who use and love AKS today to make them move to Azure Container Apps.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value prop for ACA is that if you love working with containers, but rather not have to deal with managing the underlying infrastructure, or you don’t want to take the time to learn Kubernetes, Container Apps is a great option.</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Cool, so that’s the high level overview of Container Apps. Let’s dive a little deeper.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4000500" y="0"/>
            <a:ext cx="5143500" cy="5143500"/>
          </a:xfrm>
          <a:prstGeom prst="rect">
            <a:avLst/>
          </a:prstGeom>
        </p:spPr>
      </p:pic>
    </p:spTree>
    <p:extLst>
      <p:ext uri="{BB962C8B-B14F-4D97-AF65-F5344CB8AC3E}">
        <p14:creationId xmlns:p14="http://schemas.microsoft.com/office/powerpoint/2010/main" val="296794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4000500" y="0"/>
            <a:ext cx="5143500" cy="5143500"/>
          </a:xfrm>
          <a:prstGeom prst="rect">
            <a:avLst/>
          </a:prstGeom>
        </p:spPr>
      </p:pic>
    </p:spTree>
    <p:extLst>
      <p:ext uri="{BB962C8B-B14F-4D97-AF65-F5344CB8AC3E}">
        <p14:creationId xmlns:p14="http://schemas.microsoft.com/office/powerpoint/2010/main" val="78619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4481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4000500" y="0"/>
            <a:ext cx="5143500" cy="5143500"/>
          </a:xfrm>
          <a:prstGeom prst="rect">
            <a:avLst/>
          </a:prstGeom>
        </p:spPr>
      </p:pic>
    </p:spTree>
    <p:extLst>
      <p:ext uri="{BB962C8B-B14F-4D97-AF65-F5344CB8AC3E}">
        <p14:creationId xmlns:p14="http://schemas.microsoft.com/office/powerpoint/2010/main" val="250303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2035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4000500" y="0"/>
            <a:ext cx="5143500" cy="5143500"/>
          </a:xfrm>
          <a:prstGeom prst="rect">
            <a:avLst/>
          </a:prstGeom>
        </p:spPr>
      </p:pic>
    </p:spTree>
    <p:extLst>
      <p:ext uri="{BB962C8B-B14F-4D97-AF65-F5344CB8AC3E}">
        <p14:creationId xmlns:p14="http://schemas.microsoft.com/office/powerpoint/2010/main" val="79422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4865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4000500" y="0"/>
            <a:ext cx="5143500" cy="5143500"/>
          </a:xfrm>
          <a:prstGeom prst="rect">
            <a:avLst/>
          </a:prstGeom>
        </p:spPr>
      </p:pic>
    </p:spTree>
    <p:extLst>
      <p:ext uri="{BB962C8B-B14F-4D97-AF65-F5344CB8AC3E}">
        <p14:creationId xmlns:p14="http://schemas.microsoft.com/office/powerpoint/2010/main" val="2964681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9125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4000500" y="0"/>
            <a:ext cx="5143500" cy="5143500"/>
          </a:xfrm>
          <a:prstGeom prst="rect">
            <a:avLst/>
          </a:prstGeom>
        </p:spPr>
      </p:pic>
    </p:spTree>
    <p:extLst>
      <p:ext uri="{BB962C8B-B14F-4D97-AF65-F5344CB8AC3E}">
        <p14:creationId xmlns:p14="http://schemas.microsoft.com/office/powerpoint/2010/main" val="1785073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53023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4000500" y="0"/>
            <a:ext cx="5143500" cy="5143500"/>
          </a:xfrm>
          <a:prstGeom prst="rect">
            <a:avLst/>
          </a:prstGeom>
        </p:spPr>
      </p:pic>
    </p:spTree>
    <p:extLst>
      <p:ext uri="{BB962C8B-B14F-4D97-AF65-F5344CB8AC3E}">
        <p14:creationId xmlns:p14="http://schemas.microsoft.com/office/powerpoint/2010/main" val="411517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38147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4000500" y="0"/>
            <a:ext cx="5143500" cy="5143500"/>
          </a:xfrm>
          <a:prstGeom prst="rect">
            <a:avLst/>
          </a:prstGeom>
        </p:spPr>
      </p:pic>
    </p:spTree>
    <p:extLst>
      <p:ext uri="{BB962C8B-B14F-4D97-AF65-F5344CB8AC3E}">
        <p14:creationId xmlns:p14="http://schemas.microsoft.com/office/powerpoint/2010/main" val="380383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8245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4000500" y="0"/>
            <a:ext cx="5143500" cy="5143500"/>
          </a:xfrm>
          <a:prstGeom prst="rect">
            <a:avLst/>
          </a:prstGeom>
        </p:spPr>
      </p:pic>
    </p:spTree>
    <p:extLst>
      <p:ext uri="{BB962C8B-B14F-4D97-AF65-F5344CB8AC3E}">
        <p14:creationId xmlns:p14="http://schemas.microsoft.com/office/powerpoint/2010/main" val="1804675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4000500" y="0"/>
            <a:ext cx="5143500" cy="5143500"/>
          </a:xfrm>
          <a:prstGeom prst="rect">
            <a:avLst/>
          </a:prstGeom>
        </p:spPr>
      </p:pic>
    </p:spTree>
    <p:extLst>
      <p:ext uri="{BB962C8B-B14F-4D97-AF65-F5344CB8AC3E}">
        <p14:creationId xmlns:p14="http://schemas.microsoft.com/office/powerpoint/2010/main" val="11424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4000500" y="0"/>
            <a:ext cx="5143500" cy="5143500"/>
          </a:xfrm>
          <a:prstGeom prst="rect">
            <a:avLst/>
          </a:prstGeom>
        </p:spPr>
      </p:pic>
    </p:spTree>
    <p:extLst>
      <p:ext uri="{BB962C8B-B14F-4D97-AF65-F5344CB8AC3E}">
        <p14:creationId xmlns:p14="http://schemas.microsoft.com/office/powerpoint/2010/main" val="1340358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95578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4000500" y="0"/>
            <a:ext cx="5143500" cy="5143500"/>
          </a:xfrm>
          <a:prstGeom prst="rect">
            <a:avLst/>
          </a:prstGeom>
        </p:spPr>
      </p:pic>
    </p:spTree>
    <p:extLst>
      <p:ext uri="{BB962C8B-B14F-4D97-AF65-F5344CB8AC3E}">
        <p14:creationId xmlns:p14="http://schemas.microsoft.com/office/powerpoint/2010/main" val="2023651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6"/>
        <p:cNvGrpSpPr/>
        <p:nvPr/>
      </p:nvGrpSpPr>
      <p:grpSpPr>
        <a:xfrm>
          <a:off x="0" y="0"/>
          <a:ext cx="0" cy="0"/>
          <a:chOff x="0" y="0"/>
          <a:chExt cx="0" cy="0"/>
        </a:xfrm>
      </p:grpSpPr>
      <p:sp>
        <p:nvSpPr>
          <p:cNvPr id="177" name="Google Shape;177;p7"/>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8" name="Google Shape;178;p7"/>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79" name="Google Shape;179;p7"/>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4000500" y="0"/>
            <a:ext cx="5143500" cy="51435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5935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4000500" y="0"/>
            <a:ext cx="5143500" cy="5143500"/>
          </a:xfrm>
          <a:prstGeom prst="rect">
            <a:avLst/>
          </a:prstGeom>
        </p:spPr>
      </p:pic>
    </p:spTree>
    <p:extLst>
      <p:ext uri="{BB962C8B-B14F-4D97-AF65-F5344CB8AC3E}">
        <p14:creationId xmlns:p14="http://schemas.microsoft.com/office/powerpoint/2010/main" val="55338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3553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4000500" y="0"/>
            <a:ext cx="5143500" cy="5143500"/>
          </a:xfrm>
          <a:prstGeom prst="rect">
            <a:avLst/>
          </a:prstGeom>
        </p:spPr>
      </p:pic>
    </p:spTree>
    <p:extLst>
      <p:ext uri="{BB962C8B-B14F-4D97-AF65-F5344CB8AC3E}">
        <p14:creationId xmlns:p14="http://schemas.microsoft.com/office/powerpoint/2010/main" val="25022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4000500" y="0"/>
            <a:ext cx="5143500" cy="51435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86884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4000500" y="0"/>
            <a:ext cx="5143500" cy="5143500"/>
          </a:xfrm>
          <a:prstGeom prst="rect">
            <a:avLst/>
          </a:prstGeom>
        </p:spPr>
      </p:pic>
    </p:spTree>
    <p:extLst>
      <p:ext uri="{BB962C8B-B14F-4D97-AF65-F5344CB8AC3E}">
        <p14:creationId xmlns:p14="http://schemas.microsoft.com/office/powerpoint/2010/main" val="981703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4000500" y="0"/>
            <a:ext cx="5143500" cy="5143500"/>
          </a:xfrm>
          <a:prstGeom prst="rect">
            <a:avLst/>
          </a:prstGeom>
        </p:spPr>
      </p:pic>
    </p:spTree>
    <p:extLst>
      <p:ext uri="{BB962C8B-B14F-4D97-AF65-F5344CB8AC3E}">
        <p14:creationId xmlns:p14="http://schemas.microsoft.com/office/powerpoint/2010/main" val="66760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73299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473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75399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4a - Heading, subheading and body + half-image + logo and tagline">
  <p:cSld name="TITLE_AND_BODY_1_1_1_1_2">
    <p:spTree>
      <p:nvGrpSpPr>
        <p:cNvPr id="1" name="Shape 210"/>
        <p:cNvGrpSpPr/>
        <p:nvPr/>
      </p:nvGrpSpPr>
      <p:grpSpPr>
        <a:xfrm>
          <a:off x="0" y="0"/>
          <a:ext cx="0" cy="0"/>
          <a:chOff x="0" y="0"/>
          <a:chExt cx="0" cy="0"/>
        </a:xfrm>
      </p:grpSpPr>
      <p:sp>
        <p:nvSpPr>
          <p:cNvPr id="211" name="Google Shape;211;p12"/>
          <p:cNvSpPr>
            <a:spLocks noGrp="1"/>
          </p:cNvSpPr>
          <p:nvPr>
            <p:ph type="pic" idx="2"/>
          </p:nvPr>
        </p:nvSpPr>
        <p:spPr>
          <a:xfrm>
            <a:off x="4359600" y="9800"/>
            <a:ext cx="4810500" cy="4683600"/>
          </a:xfrm>
          <a:prstGeom prst="rect">
            <a:avLst/>
          </a:prstGeom>
          <a:noFill/>
          <a:ln>
            <a:noFill/>
          </a:ln>
        </p:spPr>
      </p:sp>
      <p:sp>
        <p:nvSpPr>
          <p:cNvPr id="212" name="Google Shape;212;p12"/>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pic>
        <p:nvPicPr>
          <p:cNvPr id="213" name="Google Shape;213;p12"/>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14" name="Google Shape;214;p12"/>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15" name="Google Shape;215;p12"/>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16" name="Google Shape;216;p12"/>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524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19952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1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713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20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4956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8353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498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330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484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3" name="Google Shape;463;p44"/>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7291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805481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8" y="1512152"/>
            <a:ext cx="3559303"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48507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290812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559304" cy="830997"/>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384833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78168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839080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37564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225866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768911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619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7359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634621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4650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568792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4446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44998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786278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82543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64091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982780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4000500" y="0"/>
            <a:ext cx="5143500" cy="5143500"/>
          </a:xfrm>
          <a:blipFill>
            <a:blip r:embed="rId3"/>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6767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29168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830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56585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465714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972798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9292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11404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872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856684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45412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4137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4111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257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755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89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667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8007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11427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284259"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08734" y="2129590"/>
            <a:ext cx="2943212" cy="1198877"/>
          </a:xfrm>
          <a:prstGeom prst="rect">
            <a:avLst/>
          </a:prstGeom>
        </p:spPr>
      </p:pic>
    </p:spTree>
    <p:extLst>
      <p:ext uri="{BB962C8B-B14F-4D97-AF65-F5344CB8AC3E}">
        <p14:creationId xmlns:p14="http://schemas.microsoft.com/office/powerpoint/2010/main" val="321116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4000500" y="0"/>
            <a:ext cx="5143500" cy="5143500"/>
          </a:xfrm>
          <a:prstGeom prst="rect">
            <a:avLst/>
          </a:prstGeom>
        </p:spPr>
      </p:pic>
    </p:spTree>
    <p:extLst>
      <p:ext uri="{BB962C8B-B14F-4D97-AF65-F5344CB8AC3E}">
        <p14:creationId xmlns:p14="http://schemas.microsoft.com/office/powerpoint/2010/main" val="3529010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2.xml"/><Relationship Id="rId21" Type="http://schemas.openxmlformats.org/officeDocument/2006/relationships/slideLayout" Target="../slideLayouts/slideLayout27.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63" Type="http://schemas.openxmlformats.org/officeDocument/2006/relationships/slideLayout" Target="../slideLayouts/slideLayout69.xml"/><Relationship Id="rId68" Type="http://schemas.openxmlformats.org/officeDocument/2006/relationships/slideLayout" Target="../slideLayouts/slideLayout74.xml"/><Relationship Id="rId16" Type="http://schemas.openxmlformats.org/officeDocument/2006/relationships/slideLayout" Target="../slideLayouts/slideLayout22.xml"/><Relationship Id="rId11" Type="http://schemas.openxmlformats.org/officeDocument/2006/relationships/slideLayout" Target="../slideLayouts/slideLayout17.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53" Type="http://schemas.openxmlformats.org/officeDocument/2006/relationships/slideLayout" Target="../slideLayouts/slideLayout59.xml"/><Relationship Id="rId58" Type="http://schemas.openxmlformats.org/officeDocument/2006/relationships/slideLayout" Target="../slideLayouts/slideLayout64.xml"/><Relationship Id="rId74" Type="http://schemas.openxmlformats.org/officeDocument/2006/relationships/slideLayout" Target="../slideLayouts/slideLayout80.xml"/><Relationship Id="rId79" Type="http://schemas.openxmlformats.org/officeDocument/2006/relationships/slideLayout" Target="../slideLayouts/slideLayout85.xml"/><Relationship Id="rId5" Type="http://schemas.openxmlformats.org/officeDocument/2006/relationships/slideLayout" Target="../slideLayouts/slideLayout11.xml"/><Relationship Id="rId61" Type="http://schemas.openxmlformats.org/officeDocument/2006/relationships/slideLayout" Target="../slideLayouts/slideLayout67.xml"/><Relationship Id="rId82" Type="http://schemas.openxmlformats.org/officeDocument/2006/relationships/theme" Target="../theme/theme2.xml"/><Relationship Id="rId19" Type="http://schemas.openxmlformats.org/officeDocument/2006/relationships/slideLayout" Target="../slideLayouts/slideLayout2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56" Type="http://schemas.openxmlformats.org/officeDocument/2006/relationships/slideLayout" Target="../slideLayouts/slideLayout62.xml"/><Relationship Id="rId64" Type="http://schemas.openxmlformats.org/officeDocument/2006/relationships/slideLayout" Target="../slideLayouts/slideLayout70.xml"/><Relationship Id="rId69" Type="http://schemas.openxmlformats.org/officeDocument/2006/relationships/slideLayout" Target="../slideLayouts/slideLayout75.xml"/><Relationship Id="rId77" Type="http://schemas.openxmlformats.org/officeDocument/2006/relationships/slideLayout" Target="../slideLayouts/slideLayout83.xml"/><Relationship Id="rId8" Type="http://schemas.openxmlformats.org/officeDocument/2006/relationships/slideLayout" Target="../slideLayouts/slideLayout14.xml"/><Relationship Id="rId51" Type="http://schemas.openxmlformats.org/officeDocument/2006/relationships/slideLayout" Target="../slideLayouts/slideLayout57.xml"/><Relationship Id="rId72" Type="http://schemas.openxmlformats.org/officeDocument/2006/relationships/slideLayout" Target="../slideLayouts/slideLayout78.xml"/><Relationship Id="rId80" Type="http://schemas.openxmlformats.org/officeDocument/2006/relationships/slideLayout" Target="../slideLayouts/slideLayout86.xml"/><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59" Type="http://schemas.openxmlformats.org/officeDocument/2006/relationships/slideLayout" Target="../slideLayouts/slideLayout65.xml"/><Relationship Id="rId67" Type="http://schemas.openxmlformats.org/officeDocument/2006/relationships/slideLayout" Target="../slideLayouts/slideLayout73.xml"/><Relationship Id="rId20" Type="http://schemas.openxmlformats.org/officeDocument/2006/relationships/slideLayout" Target="../slideLayouts/slideLayout26.xml"/><Relationship Id="rId41" Type="http://schemas.openxmlformats.org/officeDocument/2006/relationships/slideLayout" Target="../slideLayouts/slideLayout47.xml"/><Relationship Id="rId54" Type="http://schemas.openxmlformats.org/officeDocument/2006/relationships/slideLayout" Target="../slideLayouts/slideLayout60.xml"/><Relationship Id="rId62" Type="http://schemas.openxmlformats.org/officeDocument/2006/relationships/slideLayout" Target="../slideLayouts/slideLayout68.xml"/><Relationship Id="rId70" Type="http://schemas.openxmlformats.org/officeDocument/2006/relationships/slideLayout" Target="../slideLayouts/slideLayout76.xml"/><Relationship Id="rId75" Type="http://schemas.openxmlformats.org/officeDocument/2006/relationships/slideLayout" Target="../slideLayouts/slideLayout81.xml"/><Relationship Id="rId83" Type="http://schemas.openxmlformats.org/officeDocument/2006/relationships/image" Target="../media/image3.emf"/><Relationship Id="rId1" Type="http://schemas.openxmlformats.org/officeDocument/2006/relationships/slideLayout" Target="../slideLayouts/slideLayout7.xml"/><Relationship Id="rId6" Type="http://schemas.openxmlformats.org/officeDocument/2006/relationships/slideLayout" Target="../slideLayouts/slideLayout12.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slideLayout" Target="../slideLayouts/slideLayout55.xml"/><Relationship Id="rId57" Type="http://schemas.openxmlformats.org/officeDocument/2006/relationships/slideLayout" Target="../slideLayouts/slideLayout63.xml"/><Relationship Id="rId10" Type="http://schemas.openxmlformats.org/officeDocument/2006/relationships/slideLayout" Target="../slideLayouts/slideLayout16.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52" Type="http://schemas.openxmlformats.org/officeDocument/2006/relationships/slideLayout" Target="../slideLayouts/slideLayout58.xml"/><Relationship Id="rId60" Type="http://schemas.openxmlformats.org/officeDocument/2006/relationships/slideLayout" Target="../slideLayouts/slideLayout66.xml"/><Relationship Id="rId65" Type="http://schemas.openxmlformats.org/officeDocument/2006/relationships/slideLayout" Target="../slideLayouts/slideLayout71.xml"/><Relationship Id="rId73" Type="http://schemas.openxmlformats.org/officeDocument/2006/relationships/slideLayout" Target="../slideLayouts/slideLayout79.xml"/><Relationship Id="rId78" Type="http://schemas.openxmlformats.org/officeDocument/2006/relationships/slideLayout" Target="../slideLayouts/slideLayout84.xml"/><Relationship Id="rId81" Type="http://schemas.openxmlformats.org/officeDocument/2006/relationships/slideLayout" Target="../slideLayouts/slideLayout8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9" Type="http://schemas.openxmlformats.org/officeDocument/2006/relationships/slideLayout" Target="../slideLayouts/slideLayout45.xml"/><Relationship Id="rId34" Type="http://schemas.openxmlformats.org/officeDocument/2006/relationships/slideLayout" Target="../slideLayouts/slideLayout40.xml"/><Relationship Id="rId50" Type="http://schemas.openxmlformats.org/officeDocument/2006/relationships/slideLayout" Target="../slideLayouts/slideLayout56.xml"/><Relationship Id="rId55" Type="http://schemas.openxmlformats.org/officeDocument/2006/relationships/slideLayout" Target="../slideLayouts/slideLayout61.xml"/><Relationship Id="rId76" Type="http://schemas.openxmlformats.org/officeDocument/2006/relationships/slideLayout" Target="../slideLayouts/slideLayout82.xml"/><Relationship Id="rId7" Type="http://schemas.openxmlformats.org/officeDocument/2006/relationships/slideLayout" Target="../slideLayouts/slideLayout13.xml"/><Relationship Id="rId71" Type="http://schemas.openxmlformats.org/officeDocument/2006/relationships/slideLayout" Target="../slideLayouts/slideLayout77.xml"/><Relationship Id="rId2" Type="http://schemas.openxmlformats.org/officeDocument/2006/relationships/slideLayout" Target="../slideLayouts/slideLayout8.xml"/><Relationship Id="rId29" Type="http://schemas.openxmlformats.org/officeDocument/2006/relationships/slideLayout" Target="../slideLayouts/slideLayout35.xml"/><Relationship Id="rId24" Type="http://schemas.openxmlformats.org/officeDocument/2006/relationships/slideLayout" Target="../slideLayouts/slideLayout30.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66"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90" r:id="rId5"/>
    <p:sldLayoutId id="21474837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2754377309"/>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 id="2147483748" r:id="rId56"/>
    <p:sldLayoutId id="2147483749" r:id="rId57"/>
    <p:sldLayoutId id="2147483750" r:id="rId58"/>
    <p:sldLayoutId id="2147483751" r:id="rId59"/>
    <p:sldLayoutId id="2147483752" r:id="rId60"/>
    <p:sldLayoutId id="2147483753" r:id="rId61"/>
    <p:sldLayoutId id="2147483754" r:id="rId62"/>
    <p:sldLayoutId id="2147483755" r:id="rId63"/>
    <p:sldLayoutId id="2147483756" r:id="rId64"/>
    <p:sldLayoutId id="2147483757" r:id="rId65"/>
    <p:sldLayoutId id="2147483758" r:id="rId66"/>
    <p:sldLayoutId id="2147483759" r:id="rId67"/>
    <p:sldLayoutId id="2147483760" r:id="rId68"/>
    <p:sldLayoutId id="2147483761" r:id="rId69"/>
    <p:sldLayoutId id="2147483762" r:id="rId70"/>
    <p:sldLayoutId id="2147483763" r:id="rId71"/>
    <p:sldLayoutId id="2147483764" r:id="rId72"/>
    <p:sldLayoutId id="2147483765" r:id="rId73"/>
    <p:sldLayoutId id="2147483766" r:id="rId74"/>
    <p:sldLayoutId id="2147483767" r:id="rId75"/>
    <p:sldLayoutId id="2147483768" r:id="rId76"/>
    <p:sldLayoutId id="2147483769" r:id="rId77"/>
    <p:sldLayoutId id="2147483770" r:id="rId78"/>
    <p:sldLayoutId id="2147483771" r:id="rId79"/>
    <p:sldLayoutId id="2147483772" r:id="rId80"/>
    <p:sldLayoutId id="2147483773" r:id="rId8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0.svg"/><Relationship Id="rId7" Type="http://schemas.openxmlformats.org/officeDocument/2006/relationships/diagramColors" Target="../diagrams/colors1.xml"/><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8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sv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83.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4.xml"/><Relationship Id="rId5" Type="http://schemas.openxmlformats.org/officeDocument/2006/relationships/image" Target="../media/image50.png"/><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b="1" dirty="0">
                <a:latin typeface="Inter"/>
                <a:ea typeface="Inter"/>
                <a:cs typeface="Inter"/>
                <a:sym typeface="Inter"/>
              </a:rPr>
              <a:t>Kubernetes made ‘simple’ with Azure Container Apps</a:t>
            </a:r>
            <a:endParaRPr b="1" dirty="0">
              <a:latin typeface="Inter"/>
              <a:ea typeface="Inter"/>
              <a:cs typeface="Inter"/>
              <a:sym typeface="Inter"/>
            </a:endParaRPr>
          </a:p>
        </p:txBody>
      </p:sp>
      <p:sp>
        <p:nvSpPr>
          <p:cNvPr id="469" name="Google Shape;469;p45"/>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0" dirty="0">
                <a:latin typeface="Inter Medium"/>
                <a:ea typeface="Inter Medium"/>
                <a:cs typeface="Inter Medium"/>
                <a:sym typeface="Inter Medium"/>
              </a:rPr>
              <a:t>Will Velida | Lead Software Engineer</a:t>
            </a:r>
          </a:p>
          <a:p>
            <a:pPr marL="0" lvl="0" indent="0" algn="l" rtl="0">
              <a:spcBef>
                <a:spcPts val="0"/>
              </a:spcBef>
              <a:spcAft>
                <a:spcPts val="0"/>
              </a:spcAft>
              <a:buNone/>
            </a:pPr>
            <a:r>
              <a:rPr lang="en-GB" dirty="0"/>
              <a:t>@willvelida</a:t>
            </a:r>
            <a:endParaRPr b="0" dirty="0">
              <a:latin typeface="Inter Medium"/>
              <a:ea typeface="Inter Medium"/>
              <a:cs typeface="Inter Medium"/>
              <a:sym typeface="Inter Medium"/>
            </a:endParaRPr>
          </a:p>
        </p:txBody>
      </p:sp>
      <p:sp>
        <p:nvSpPr>
          <p:cNvPr id="470" name="Google Shape;470;p45"/>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August 2023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930B-0BB8-3462-83F4-0F90E31954AF}"/>
              </a:ext>
            </a:extLst>
          </p:cNvPr>
          <p:cNvSpPr>
            <a:spLocks noGrp="1"/>
          </p:cNvSpPr>
          <p:nvPr>
            <p:ph type="title"/>
          </p:nvPr>
        </p:nvSpPr>
        <p:spPr/>
        <p:txBody>
          <a:bodyPr/>
          <a:lstStyle/>
          <a:p>
            <a:r>
              <a:rPr lang="en-AU" dirty="0"/>
              <a:t>Enough talk, demo!</a:t>
            </a:r>
          </a:p>
        </p:txBody>
      </p:sp>
    </p:spTree>
    <p:extLst>
      <p:ext uri="{BB962C8B-B14F-4D97-AF65-F5344CB8AC3E}">
        <p14:creationId xmlns:p14="http://schemas.microsoft.com/office/powerpoint/2010/main" val="411775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83875D-0B25-DF9D-10E9-C378EA41E6F5}"/>
              </a:ext>
            </a:extLst>
          </p:cNvPr>
          <p:cNvSpPr>
            <a:spLocks noGrp="1"/>
          </p:cNvSpPr>
          <p:nvPr>
            <p:ph type="title"/>
          </p:nvPr>
        </p:nvSpPr>
        <p:spPr/>
        <p:txBody>
          <a:bodyPr/>
          <a:lstStyle/>
          <a:p>
            <a:r>
              <a:rPr lang="en-US" dirty="0"/>
              <a:t>Recap</a:t>
            </a:r>
            <a:endParaRPr lang="en-AU" dirty="0"/>
          </a:p>
        </p:txBody>
      </p:sp>
      <p:sp>
        <p:nvSpPr>
          <p:cNvPr id="5" name="Subtitle 4">
            <a:extLst>
              <a:ext uri="{FF2B5EF4-FFF2-40B4-BE49-F238E27FC236}">
                <a16:creationId xmlns:a16="http://schemas.microsoft.com/office/drawing/2014/main" id="{8F51CA0F-B5DD-C5B8-84FD-A2F9A95E0BF0}"/>
              </a:ext>
            </a:extLst>
          </p:cNvPr>
          <p:cNvSpPr>
            <a:spLocks noGrp="1"/>
          </p:cNvSpPr>
          <p:nvPr>
            <p:ph type="subTitle" idx="1"/>
          </p:nvPr>
        </p:nvSpPr>
        <p:spPr/>
        <p:txBody>
          <a:bodyPr/>
          <a:lstStyle/>
          <a:p>
            <a:endParaRPr lang="en-AU"/>
          </a:p>
        </p:txBody>
      </p:sp>
      <p:pic>
        <p:nvPicPr>
          <p:cNvPr id="6" name="Content Placeholder 4" descr="Azure Container Apps icon">
            <a:extLst>
              <a:ext uri="{FF2B5EF4-FFF2-40B4-BE49-F238E27FC236}">
                <a16:creationId xmlns:a16="http://schemas.microsoft.com/office/drawing/2014/main" id="{C075115B-D6BB-E8B6-3974-52172B82CA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4936927" y="1076325"/>
            <a:ext cx="3625454" cy="3625454"/>
          </a:xfrm>
          <a:prstGeom prst="rect">
            <a:avLst/>
          </a:prstGeom>
        </p:spPr>
      </p:pic>
      <p:graphicFrame>
        <p:nvGraphicFramePr>
          <p:cNvPr id="11" name="Diagram 10">
            <a:extLst>
              <a:ext uri="{FF2B5EF4-FFF2-40B4-BE49-F238E27FC236}">
                <a16:creationId xmlns:a16="http://schemas.microsoft.com/office/drawing/2014/main" id="{887550E1-EADA-21C3-9050-F17B94C42F8E}"/>
              </a:ext>
            </a:extLst>
          </p:cNvPr>
          <p:cNvGraphicFramePr/>
          <p:nvPr>
            <p:extLst>
              <p:ext uri="{D42A27DB-BD31-4B8C-83A1-F6EECF244321}">
                <p14:modId xmlns:p14="http://schemas.microsoft.com/office/powerpoint/2010/main" val="1908696450"/>
              </p:ext>
            </p:extLst>
          </p:nvPr>
        </p:nvGraphicFramePr>
        <p:xfrm>
          <a:off x="438151" y="1076325"/>
          <a:ext cx="3908822" cy="36254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206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EED0-AB94-807A-84E2-A7FBB4CF3B5B}"/>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78CB7A00-6BE3-E348-9C0F-BA6CC1B5E4E1}"/>
              </a:ext>
            </a:extLst>
          </p:cNvPr>
          <p:cNvGrpSpPr/>
          <p:nvPr/>
        </p:nvGrpSpPr>
        <p:grpSpPr>
          <a:xfrm>
            <a:off x="5702558" y="2081237"/>
            <a:ext cx="2991442" cy="445859"/>
            <a:chOff x="5424090" y="4523129"/>
            <a:chExt cx="4212452" cy="627844"/>
          </a:xfrm>
        </p:grpSpPr>
        <p:sp>
          <p:nvSpPr>
            <p:cNvPr id="4" name="Rounded Rectangle 33">
              <a:extLst>
                <a:ext uri="{FF2B5EF4-FFF2-40B4-BE49-F238E27FC236}">
                  <a16:creationId xmlns:a16="http://schemas.microsoft.com/office/drawing/2014/main" id="{FD43A40A-4B4F-B453-669A-45B3546267D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5" name="TextBox 4">
              <a:extLst>
                <a:ext uri="{FF2B5EF4-FFF2-40B4-BE49-F238E27FC236}">
                  <a16:creationId xmlns:a16="http://schemas.microsoft.com/office/drawing/2014/main" id="{D05939D3-9DE4-4FC6-A6D9-C3E1EC2042C1}"/>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github.com/willvelida</a:t>
              </a:r>
              <a:endParaRPr lang="en-US" sz="1050" kern="1200" dirty="0">
                <a:latin typeface="Segoe UI"/>
                <a:ea typeface="+mn-ea"/>
                <a:cs typeface="Segoe UI"/>
              </a:endParaRPr>
            </a:p>
          </p:txBody>
        </p:sp>
        <p:pic>
          <p:nvPicPr>
            <p:cNvPr id="6" name="Graphic 56">
              <a:extLst>
                <a:ext uri="{FF2B5EF4-FFF2-40B4-BE49-F238E27FC236}">
                  <a16:creationId xmlns:a16="http://schemas.microsoft.com/office/drawing/2014/main" id="{2A33AC41-D0B0-F3F7-4FB7-7B404DCC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FDD4AC8F-7CCE-AE6F-7C21-A2B735BAC1BA}"/>
              </a:ext>
            </a:extLst>
          </p:cNvPr>
          <p:cNvGrpSpPr/>
          <p:nvPr/>
        </p:nvGrpSpPr>
        <p:grpSpPr>
          <a:xfrm>
            <a:off x="5702558" y="2597310"/>
            <a:ext cx="2991442" cy="445859"/>
            <a:chOff x="5424090" y="4523129"/>
            <a:chExt cx="4212452" cy="627844"/>
          </a:xfrm>
        </p:grpSpPr>
        <p:sp>
          <p:nvSpPr>
            <p:cNvPr id="8" name="Rounded Rectangle 33">
              <a:extLst>
                <a:ext uri="{FF2B5EF4-FFF2-40B4-BE49-F238E27FC236}">
                  <a16:creationId xmlns:a16="http://schemas.microsoft.com/office/drawing/2014/main" id="{BA91FE99-E855-6FAD-390D-9F78AB413D93}"/>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9" name="TextBox 8">
              <a:extLst>
                <a:ext uri="{FF2B5EF4-FFF2-40B4-BE49-F238E27FC236}">
                  <a16:creationId xmlns:a16="http://schemas.microsoft.com/office/drawing/2014/main" id="{D2D4624F-425E-ABB4-3DEF-216ECD911B90}"/>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twitter.com/willvelida</a:t>
              </a:r>
              <a:endParaRPr lang="en-US" sz="1050" kern="1200" dirty="0">
                <a:latin typeface="Segoe UI"/>
                <a:ea typeface="+mn-ea"/>
                <a:cs typeface="Segoe UI"/>
              </a:endParaRPr>
            </a:p>
          </p:txBody>
        </p:sp>
      </p:grpSp>
      <p:pic>
        <p:nvPicPr>
          <p:cNvPr id="11" name="Picture 2" descr="X Logo - Free Vectors &amp; PSDs to Download">
            <a:extLst>
              <a:ext uri="{FF2B5EF4-FFF2-40B4-BE49-F238E27FC236}">
                <a16:creationId xmlns:a16="http://schemas.microsoft.com/office/drawing/2014/main" id="{012D611C-D646-3508-9E37-A64426F01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687" y="2712081"/>
            <a:ext cx="216317" cy="21631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6FC2ED-CBEF-D160-9CE0-3051B1B48F22}"/>
              </a:ext>
            </a:extLst>
          </p:cNvPr>
          <p:cNvGrpSpPr/>
          <p:nvPr/>
        </p:nvGrpSpPr>
        <p:grpSpPr>
          <a:xfrm>
            <a:off x="5702558" y="3114517"/>
            <a:ext cx="2991442" cy="445859"/>
            <a:chOff x="5424090" y="4523129"/>
            <a:chExt cx="4212452" cy="627844"/>
          </a:xfrm>
        </p:grpSpPr>
        <p:sp>
          <p:nvSpPr>
            <p:cNvPr id="14" name="Rounded Rectangle 33">
              <a:extLst>
                <a:ext uri="{FF2B5EF4-FFF2-40B4-BE49-F238E27FC236}">
                  <a16:creationId xmlns:a16="http://schemas.microsoft.com/office/drawing/2014/main" id="{8DD6CE01-6AD3-150A-1A1E-06200A5224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15" name="TextBox 14">
              <a:extLst>
                <a:ext uri="{FF2B5EF4-FFF2-40B4-BE49-F238E27FC236}">
                  <a16:creationId xmlns:a16="http://schemas.microsoft.com/office/drawing/2014/main" id="{9254BFDB-DE9F-8820-AFBC-3E5C5050370D}"/>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linkedin.com/in/willvelida</a:t>
              </a:r>
              <a:endParaRPr lang="en-US" sz="1050" kern="1200" dirty="0">
                <a:latin typeface="Segoe UI"/>
                <a:ea typeface="+mn-ea"/>
                <a:cs typeface="Segoe UI"/>
              </a:endParaRPr>
            </a:p>
          </p:txBody>
        </p:sp>
      </p:grpSp>
      <p:pic>
        <p:nvPicPr>
          <p:cNvPr id="1026" name="Picture 2" descr="Linkedin icon - Free download on Iconfinder">
            <a:extLst>
              <a:ext uri="{FF2B5EF4-FFF2-40B4-BE49-F238E27FC236}">
                <a16:creationId xmlns:a16="http://schemas.microsoft.com/office/drawing/2014/main" id="{BFEA6ED6-F3F7-D5FE-8E12-B79B8D989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872" y="3213160"/>
            <a:ext cx="248574" cy="24857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907A2EE-5C19-AC99-7582-BCF0ECE651C5}"/>
              </a:ext>
            </a:extLst>
          </p:cNvPr>
          <p:cNvGrpSpPr/>
          <p:nvPr/>
        </p:nvGrpSpPr>
        <p:grpSpPr>
          <a:xfrm>
            <a:off x="5702558" y="3631725"/>
            <a:ext cx="2991442" cy="445859"/>
            <a:chOff x="5424090" y="4523129"/>
            <a:chExt cx="4212452" cy="627844"/>
          </a:xfrm>
        </p:grpSpPr>
        <p:sp>
          <p:nvSpPr>
            <p:cNvPr id="19" name="Rounded Rectangle 33">
              <a:extLst>
                <a:ext uri="{FF2B5EF4-FFF2-40B4-BE49-F238E27FC236}">
                  <a16:creationId xmlns:a16="http://schemas.microsoft.com/office/drawing/2014/main" id="{FDCCEBA7-43BE-7637-2FF8-268AE17B863B}"/>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20" name="TextBox 19">
              <a:extLst>
                <a:ext uri="{FF2B5EF4-FFF2-40B4-BE49-F238E27FC236}">
                  <a16:creationId xmlns:a16="http://schemas.microsoft.com/office/drawing/2014/main" id="{87CC7A3B-505C-7C4D-CFE0-725A27AB8AEA}"/>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youtube.com/@willvelida</a:t>
              </a:r>
              <a:endParaRPr lang="en-US" sz="1050" kern="1200" dirty="0">
                <a:latin typeface="Segoe UI"/>
                <a:ea typeface="+mn-ea"/>
                <a:cs typeface="Segoe UI"/>
              </a:endParaRPr>
            </a:p>
          </p:txBody>
        </p:sp>
      </p:grpSp>
      <p:pic>
        <p:nvPicPr>
          <p:cNvPr id="17" name="Picture 16" descr="A black background with a black square&#10;&#10;Description automatically generated with medium confidence">
            <a:extLst>
              <a:ext uri="{FF2B5EF4-FFF2-40B4-BE49-F238E27FC236}">
                <a16:creationId xmlns:a16="http://schemas.microsoft.com/office/drawing/2014/main" id="{E911AD0F-18F1-5A4D-A818-854436C9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872" y="3735083"/>
            <a:ext cx="239142" cy="239142"/>
          </a:xfrm>
          <a:prstGeom prst="rect">
            <a:avLst/>
          </a:prstGeom>
        </p:spPr>
      </p:pic>
      <p:grpSp>
        <p:nvGrpSpPr>
          <p:cNvPr id="23" name="Group 22">
            <a:extLst>
              <a:ext uri="{FF2B5EF4-FFF2-40B4-BE49-F238E27FC236}">
                <a16:creationId xmlns:a16="http://schemas.microsoft.com/office/drawing/2014/main" id="{70A9D94F-4E0A-B466-9E96-99E9EB1AAF6F}"/>
              </a:ext>
            </a:extLst>
          </p:cNvPr>
          <p:cNvGrpSpPr/>
          <p:nvPr/>
        </p:nvGrpSpPr>
        <p:grpSpPr>
          <a:xfrm>
            <a:off x="5702558" y="1568841"/>
            <a:ext cx="2991442" cy="445859"/>
            <a:chOff x="5424090" y="4523129"/>
            <a:chExt cx="4212452" cy="627844"/>
          </a:xfrm>
        </p:grpSpPr>
        <p:sp>
          <p:nvSpPr>
            <p:cNvPr id="24" name="Rounded Rectangle 33">
              <a:extLst>
                <a:ext uri="{FF2B5EF4-FFF2-40B4-BE49-F238E27FC236}">
                  <a16:creationId xmlns:a16="http://schemas.microsoft.com/office/drawing/2014/main" id="{231FDE0B-B104-9A92-CD97-3FC3C0C55EF5}"/>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25" name="TextBox 24">
              <a:extLst>
                <a:ext uri="{FF2B5EF4-FFF2-40B4-BE49-F238E27FC236}">
                  <a16:creationId xmlns:a16="http://schemas.microsoft.com/office/drawing/2014/main" id="{12ED4A91-D0D1-49BA-4F83-C4EC61D21AA4}"/>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willvelida.com</a:t>
              </a:r>
              <a:endParaRPr lang="en-US" sz="1050" kern="1200" dirty="0">
                <a:latin typeface="Segoe UI"/>
                <a:ea typeface="+mn-ea"/>
                <a:cs typeface="Segoe UI"/>
              </a:endParaRPr>
            </a:p>
          </p:txBody>
        </p:sp>
      </p:grpSp>
      <p:pic>
        <p:nvPicPr>
          <p:cNvPr id="26" name="Graphic 25">
            <a:extLst>
              <a:ext uri="{FF2B5EF4-FFF2-40B4-BE49-F238E27FC236}">
                <a16:creationId xmlns:a16="http://schemas.microsoft.com/office/drawing/2014/main" id="{BF165C29-E0BA-AFCE-B179-0E97042F2B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8944" y="1661236"/>
            <a:ext cx="261070" cy="261069"/>
          </a:xfrm>
          <a:prstGeom prst="rect">
            <a:avLst/>
          </a:prstGeom>
        </p:spPr>
      </p:pic>
      <p:pic>
        <p:nvPicPr>
          <p:cNvPr id="12" name="Picture 11" descr="A qr code on a white background&#10;&#10;Description automatically generated">
            <a:extLst>
              <a:ext uri="{FF2B5EF4-FFF2-40B4-BE49-F238E27FC236}">
                <a16:creationId xmlns:a16="http://schemas.microsoft.com/office/drawing/2014/main" id="{7CB873B3-77E6-EBEF-A0DB-7976B6B89CAC}"/>
              </a:ext>
            </a:extLst>
          </p:cNvPr>
          <p:cNvPicPr>
            <a:picLocks noChangeAspect="1"/>
          </p:cNvPicPr>
          <p:nvPr/>
        </p:nvPicPr>
        <p:blipFill>
          <a:blip r:embed="rId9"/>
          <a:stretch>
            <a:fillRect/>
          </a:stretch>
        </p:blipFill>
        <p:spPr>
          <a:xfrm>
            <a:off x="265912" y="1639184"/>
            <a:ext cx="2438400" cy="2438400"/>
          </a:xfrm>
          <a:prstGeom prst="rect">
            <a:avLst/>
          </a:prstGeom>
        </p:spPr>
      </p:pic>
      <p:sp>
        <p:nvSpPr>
          <p:cNvPr id="16" name="TextBox 15">
            <a:extLst>
              <a:ext uri="{FF2B5EF4-FFF2-40B4-BE49-F238E27FC236}">
                <a16:creationId xmlns:a16="http://schemas.microsoft.com/office/drawing/2014/main" id="{72199D66-1CA3-88A4-732F-17D7043E32FA}"/>
              </a:ext>
            </a:extLst>
          </p:cNvPr>
          <p:cNvSpPr txBox="1"/>
          <p:nvPr/>
        </p:nvSpPr>
        <p:spPr>
          <a:xfrm>
            <a:off x="402020" y="1034552"/>
            <a:ext cx="2166183" cy="738664"/>
          </a:xfrm>
          <a:prstGeom prst="rect">
            <a:avLst/>
          </a:prstGeom>
          <a:noFill/>
        </p:spPr>
        <p:txBody>
          <a:bodyPr wrap="square" rtlCol="0">
            <a:spAutoFit/>
          </a:bodyPr>
          <a:lstStyle/>
          <a:p>
            <a:pPr algn="ctr"/>
            <a:r>
              <a:rPr lang="en-AU" dirty="0"/>
              <a:t>Got questions?</a:t>
            </a:r>
          </a:p>
          <a:p>
            <a:pPr algn="ctr"/>
            <a:r>
              <a:rPr lang="en-AU" b="1" i="0" dirty="0">
                <a:solidFill>
                  <a:srgbClr val="000000"/>
                </a:solidFill>
                <a:effectLst/>
                <a:latin typeface="Aptos" panose="020B0004020202020204" pitchFamily="34" charset="0"/>
              </a:rPr>
              <a:t>Numerical code:</a:t>
            </a:r>
            <a:r>
              <a:rPr lang="en-AU" b="0" i="0" dirty="0">
                <a:solidFill>
                  <a:srgbClr val="000000"/>
                </a:solidFill>
                <a:effectLst/>
                <a:latin typeface="Aptos" panose="020B0004020202020204" pitchFamily="34" charset="0"/>
              </a:rPr>
              <a:t> 1019931</a:t>
            </a:r>
            <a:endParaRPr lang="en-AU" dirty="0"/>
          </a:p>
        </p:txBody>
      </p:sp>
    </p:spTree>
    <p:extLst>
      <p:ext uri="{BB962C8B-B14F-4D97-AF65-F5344CB8AC3E}">
        <p14:creationId xmlns:p14="http://schemas.microsoft.com/office/powerpoint/2010/main" val="15163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erson standing in front of a screen&#10;&#10;Description automatically generated">
            <a:extLst>
              <a:ext uri="{FF2B5EF4-FFF2-40B4-BE49-F238E27FC236}">
                <a16:creationId xmlns:a16="http://schemas.microsoft.com/office/drawing/2014/main" id="{27271793-685B-18C9-CC13-8CE83ADC906C}"/>
              </a:ext>
            </a:extLst>
          </p:cNvPr>
          <p:cNvPicPr>
            <a:picLocks noGrp="1" noChangeAspect="1"/>
          </p:cNvPicPr>
          <p:nvPr>
            <p:ph type="pic" idx="2"/>
          </p:nvPr>
        </p:nvPicPr>
        <p:blipFill>
          <a:blip r:embed="rId2"/>
          <a:srcRect l="11332" r="11332"/>
          <a:stretch>
            <a:fillRect/>
          </a:stretch>
        </p:blipFill>
        <p:spPr/>
      </p:pic>
      <p:sp>
        <p:nvSpPr>
          <p:cNvPr id="18" name="Text Placeholder 17">
            <a:extLst>
              <a:ext uri="{FF2B5EF4-FFF2-40B4-BE49-F238E27FC236}">
                <a16:creationId xmlns:a16="http://schemas.microsoft.com/office/drawing/2014/main" id="{9ECC8CD6-7668-95CE-4D8C-94585F451EA2}"/>
              </a:ext>
            </a:extLst>
          </p:cNvPr>
          <p:cNvSpPr>
            <a:spLocks noGrp="1"/>
          </p:cNvSpPr>
          <p:nvPr>
            <p:ph type="body" idx="1"/>
          </p:nvPr>
        </p:nvSpPr>
        <p:spPr/>
        <p:txBody>
          <a:bodyPr/>
          <a:lstStyle/>
          <a:p>
            <a:r>
              <a:rPr lang="en-US" sz="1200" dirty="0"/>
              <a:t>Lead Software Engineer at </a:t>
            </a:r>
            <a:r>
              <a:rPr lang="en-US" sz="1200" dirty="0" err="1"/>
              <a:t>Azenix</a:t>
            </a:r>
            <a:r>
              <a:rPr lang="en-US" sz="1200" dirty="0"/>
              <a:t> by Mantel Group.</a:t>
            </a:r>
          </a:p>
          <a:p>
            <a:r>
              <a:rPr lang="en-US" sz="1200" dirty="0"/>
              <a:t>Former </a:t>
            </a:r>
            <a:r>
              <a:rPr lang="en-US" sz="1200" dirty="0" err="1"/>
              <a:t>MSFTer</a:t>
            </a:r>
            <a:r>
              <a:rPr lang="en-US" sz="1200" dirty="0"/>
              <a:t> and Microsoft MVP based in Auckland – Moved to Melbourne last year</a:t>
            </a:r>
          </a:p>
          <a:p>
            <a:r>
              <a:rPr lang="en-US" sz="1200" dirty="0"/>
              <a:t>.NET and Azure developer with experience in banking, agriculture, and health industries.</a:t>
            </a:r>
          </a:p>
          <a:p>
            <a:r>
              <a:rPr lang="en-US" sz="1200" dirty="0"/>
              <a:t>Former average rugby player.</a:t>
            </a:r>
          </a:p>
          <a:p>
            <a:pPr marL="152400" indent="0">
              <a:buNone/>
            </a:pPr>
            <a:endParaRPr lang="en-AU" dirty="0"/>
          </a:p>
        </p:txBody>
      </p:sp>
      <p:sp>
        <p:nvSpPr>
          <p:cNvPr id="17" name="Title 16">
            <a:extLst>
              <a:ext uri="{FF2B5EF4-FFF2-40B4-BE49-F238E27FC236}">
                <a16:creationId xmlns:a16="http://schemas.microsoft.com/office/drawing/2014/main" id="{C5F8BE38-58D9-A626-BB92-D16EDB8665DA}"/>
              </a:ext>
            </a:extLst>
          </p:cNvPr>
          <p:cNvSpPr>
            <a:spLocks noGrp="1"/>
          </p:cNvSpPr>
          <p:nvPr>
            <p:ph type="title"/>
          </p:nvPr>
        </p:nvSpPr>
        <p:spPr/>
        <p:txBody>
          <a:bodyPr/>
          <a:lstStyle/>
          <a:p>
            <a:r>
              <a:rPr lang="en-AU" dirty="0" err="1"/>
              <a:t>whoami</a:t>
            </a:r>
            <a:r>
              <a:rPr lang="en-AU" dirty="0"/>
              <a:t>?</a:t>
            </a:r>
          </a:p>
        </p:txBody>
      </p:sp>
    </p:spTree>
    <p:extLst>
      <p:ext uri="{BB962C8B-B14F-4D97-AF65-F5344CB8AC3E}">
        <p14:creationId xmlns:p14="http://schemas.microsoft.com/office/powerpoint/2010/main" val="346258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B06327-1C57-FA9C-8168-0A92A2D0A7A4}"/>
              </a:ext>
            </a:extLst>
          </p:cNvPr>
          <p:cNvSpPr>
            <a:spLocks noGrp="1"/>
          </p:cNvSpPr>
          <p:nvPr>
            <p:ph type="title"/>
          </p:nvPr>
        </p:nvSpPr>
        <p:spPr/>
        <p:txBody>
          <a:bodyPr/>
          <a:lstStyle/>
          <a:p>
            <a:pPr algn="ctr"/>
            <a:r>
              <a:rPr lang="en-AU" dirty="0"/>
              <a:t>What are Azure Container Apps?</a:t>
            </a:r>
          </a:p>
        </p:txBody>
      </p:sp>
      <p:pic>
        <p:nvPicPr>
          <p:cNvPr id="8" name="Graphic 7" descr="Azure Container Apps icon">
            <a:extLst>
              <a:ext uri="{FF2B5EF4-FFF2-40B4-BE49-F238E27FC236}">
                <a16:creationId xmlns:a16="http://schemas.microsoft.com/office/drawing/2014/main" id="{FFB266CA-4D35-87D2-FCC4-E9AE060CE1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32833" y="649539"/>
            <a:ext cx="1587460" cy="1587460"/>
          </a:xfrm>
          <a:prstGeom prst="rect">
            <a:avLst/>
          </a:prstGeom>
        </p:spPr>
      </p:pic>
    </p:spTree>
    <p:extLst>
      <p:ext uri="{BB962C8B-B14F-4D97-AF65-F5344CB8AC3E}">
        <p14:creationId xmlns:p14="http://schemas.microsoft.com/office/powerpoint/2010/main" val="35733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445113" y="1261994"/>
            <a:ext cx="4093878" cy="45704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lnSpc>
                <a:spcPct val="90000"/>
              </a:lnSpc>
              <a:defRPr/>
            </a:pPr>
            <a:r>
              <a:rPr lang="en-US" sz="3300" spc="-38" dirty="0">
                <a:gradFill>
                  <a:gsLst>
                    <a:gs pos="0">
                      <a:srgbClr val="FFFFFF"/>
                    </a:gs>
                    <a:gs pos="100000">
                      <a:srgbClr val="FFFFFF"/>
                    </a:gs>
                  </a:gsLst>
                  <a:lin ang="5400000" scaled="1"/>
                </a:gradFill>
                <a:ea typeface="+mj-lt"/>
                <a:cs typeface="Segoe UI Semibold"/>
              </a:rPr>
              <a:t>Azure Container Apps</a:t>
            </a:r>
            <a:endParaRPr lang="en-US" sz="3300" spc="-38" dirty="0">
              <a:gradFill>
                <a:gsLst>
                  <a:gs pos="0">
                    <a:srgbClr val="FFFFFF"/>
                  </a:gs>
                  <a:gs pos="100000">
                    <a:srgbClr val="FFFFFF"/>
                  </a:gs>
                </a:gsLst>
                <a:lin ang="5400000" scaled="1"/>
              </a:gradFill>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445113" y="1835926"/>
            <a:ext cx="3700282" cy="230832"/>
          </a:xfrm>
          <a:prstGeom prst="rect">
            <a:avLst/>
          </a:prstGeom>
          <a:noFill/>
        </p:spPr>
        <p:txBody>
          <a:bodyPr wrap="square" lIns="0" tIns="0" rIns="0" bIns="0" rtlCol="0" anchor="t">
            <a:spAutoFit/>
          </a:bodyPr>
          <a:lstStyle/>
          <a:p>
            <a:pPr defTabSz="685800">
              <a:spcBef>
                <a:spcPts val="1350"/>
              </a:spcBef>
              <a:buClrTx/>
              <a:defRPr/>
            </a:pPr>
            <a:r>
              <a:rPr lang="en-US" sz="1500" kern="1200" dirty="0">
                <a:ln w="3175">
                  <a:noFill/>
                </a:ln>
                <a:solidFill>
                  <a:srgbClr val="FFFFFF"/>
                </a:solidFill>
                <a:latin typeface="Segoe UI Semibold"/>
                <a:ea typeface="+mn-ea"/>
                <a:cs typeface="Segoe UI"/>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445113" y="2272391"/>
            <a:ext cx="4183470" cy="230832"/>
          </a:xfrm>
          <a:prstGeom prst="rect">
            <a:avLst/>
          </a:prstGeom>
          <a:noFill/>
        </p:spPr>
        <p:txBody>
          <a:bodyPr wrap="square" lIns="0" tIns="0" rIns="0" bIns="0" rtlCol="0">
            <a:spAutoFit/>
          </a:bodyPr>
          <a:lstStyle/>
          <a:p>
            <a:pPr defTabSz="685800">
              <a:buClrTx/>
              <a:defRPr/>
            </a:pPr>
            <a:r>
              <a:rPr lang="en-US" sz="1500" kern="1200">
                <a:gradFill flip="none" rotWithShape="1">
                  <a:gsLst>
                    <a:gs pos="0">
                      <a:srgbClr val="FFFFFF"/>
                    </a:gs>
                    <a:gs pos="100000">
                      <a:srgbClr val="FFFFFF"/>
                    </a:gs>
                  </a:gsLst>
                  <a:lin ang="2700000" scaled="1"/>
                  <a:tileRect/>
                </a:gradFill>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445113" y="2712185"/>
            <a:ext cx="4183471" cy="230832"/>
          </a:xfrm>
          <a:prstGeom prst="rect">
            <a:avLst/>
          </a:prstGeom>
          <a:noFill/>
        </p:spPr>
        <p:txBody>
          <a:bodyPr wrap="square" lIns="0" tIns="0" rIns="0" bIns="0" rtlCol="0">
            <a:spAutoFit/>
          </a:bodyPr>
          <a:lstStyle/>
          <a:p>
            <a:pPr defTabSz="685800">
              <a:buClrTx/>
              <a:defRPr/>
            </a:pPr>
            <a:r>
              <a:rPr lang="en-US" sz="1500" kern="1200">
                <a:gradFill flip="none" rotWithShape="1">
                  <a:gsLst>
                    <a:gs pos="0">
                      <a:srgbClr val="FFFFFF"/>
                    </a:gs>
                    <a:gs pos="100000">
                      <a:srgbClr val="FFFFFF"/>
                    </a:gs>
                  </a:gsLst>
                  <a:lin ang="2700000" scaled="1"/>
                  <a:tileRect/>
                </a:gradFill>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445113" y="3151979"/>
            <a:ext cx="4183471" cy="230832"/>
          </a:xfrm>
          <a:prstGeom prst="rect">
            <a:avLst/>
          </a:prstGeom>
          <a:noFill/>
        </p:spPr>
        <p:txBody>
          <a:bodyPr wrap="square" lIns="0" tIns="0" rIns="0" bIns="0" rtlCol="0">
            <a:spAutoFit/>
          </a:bodyPr>
          <a:lstStyle/>
          <a:p>
            <a:pPr defTabSz="685800">
              <a:buClrTx/>
              <a:defRPr/>
            </a:pPr>
            <a:r>
              <a:rPr lang="en-US" sz="1500" kern="1200" dirty="0">
                <a:gradFill flip="none" rotWithShape="1">
                  <a:gsLst>
                    <a:gs pos="0">
                      <a:srgbClr val="FFFFFF"/>
                    </a:gs>
                    <a:gs pos="100000">
                      <a:srgbClr val="FFFFFF"/>
                    </a:gs>
                  </a:gsLst>
                  <a:lin ang="2700000" scaled="1"/>
                  <a:tileRect/>
                </a:gradFill>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883" y="1261994"/>
            <a:ext cx="1905614" cy="1905614"/>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445113" y="3946066"/>
            <a:ext cx="37719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445114" y="4100281"/>
            <a:ext cx="3743069" cy="306803"/>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354" fontAlgn="base">
                  <a:lnSpc>
                    <a:spcPct val="90000"/>
                  </a:lnSpc>
                  <a:spcAft>
                    <a:spcPct val="0"/>
                  </a:spcAft>
                  <a:buClrTx/>
                  <a:defRPr/>
                </a:pPr>
                <a:r>
                  <a:rPr lang="en-US" sz="1050" spc="0">
                    <a:gradFill>
                      <a:gsLst>
                        <a:gs pos="0">
                          <a:srgbClr val="50E6FF"/>
                        </a:gs>
                        <a:gs pos="100000">
                          <a:srgbClr val="50E6FF"/>
                        </a:gs>
                      </a:gsLst>
                      <a:lin ang="2700000" scaled="1"/>
                    </a:gradFill>
                    <a:latin typeface="Segoe UI Semibold"/>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9" y="5567855"/>
                <a:ext cx="1185972" cy="319909"/>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354" fontAlgn="base">
                  <a:lnSpc>
                    <a:spcPct val="90000"/>
                  </a:lnSpc>
                  <a:spcAft>
                    <a:spcPct val="0"/>
                  </a:spcAft>
                  <a:buClrTx/>
                  <a:defRPr/>
                </a:pPr>
                <a:r>
                  <a:rPr lang="en-US" sz="1050" spc="0">
                    <a:gradFill>
                      <a:gsLst>
                        <a:gs pos="0">
                          <a:srgbClr val="50E6FF"/>
                        </a:gs>
                        <a:gs pos="100000">
                          <a:srgbClr val="50E6FF"/>
                        </a:gs>
                      </a:gsLst>
                      <a:lin ang="2700000" scaled="1"/>
                    </a:gradFill>
                    <a:latin typeface="Segoe UI Semibold"/>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2" y="5567854"/>
                <a:ext cx="636268" cy="319909"/>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354" fontAlgn="base">
                  <a:lnSpc>
                    <a:spcPct val="90000"/>
                  </a:lnSpc>
                  <a:spcAft>
                    <a:spcPct val="0"/>
                  </a:spcAft>
                  <a:buClrTx/>
                  <a:defRPr/>
                </a:pPr>
                <a:r>
                  <a:rPr lang="en-US" sz="1050" spc="0">
                    <a:gradFill>
                      <a:gsLst>
                        <a:gs pos="0">
                          <a:srgbClr val="50E6FF"/>
                        </a:gs>
                        <a:gs pos="100000">
                          <a:srgbClr val="50E6FF"/>
                        </a:gs>
                      </a:gsLst>
                      <a:lin ang="2700000" scaled="1"/>
                    </a:gradFill>
                    <a:latin typeface="Segoe UI Semibold"/>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354" fontAlgn="base">
                  <a:lnSpc>
                    <a:spcPct val="90000"/>
                  </a:lnSpc>
                  <a:spcAft>
                    <a:spcPct val="0"/>
                  </a:spcAft>
                  <a:buClrTx/>
                  <a:defRPr/>
                </a:pPr>
                <a:r>
                  <a:rPr lang="en-US" sz="1050" spc="0">
                    <a:gradFill>
                      <a:gsLst>
                        <a:gs pos="0">
                          <a:srgbClr val="50E6FF"/>
                        </a:gs>
                        <a:gs pos="100000">
                          <a:srgbClr val="50E6FF"/>
                        </a:gs>
                      </a:gsLst>
                      <a:lin ang="2700000" scaled="1"/>
                    </a:gradFill>
                    <a:latin typeface="Segoe UI Semibold"/>
                  </a:rPr>
                  <a:t>DAPR</a:t>
                </a:r>
              </a:p>
            </p:txBody>
          </p:sp>
        </p:grpSp>
      </p:grpSp>
      <p:sp>
        <p:nvSpPr>
          <p:cNvPr id="2" name="TextBox 1">
            <a:extLst>
              <a:ext uri="{FF2B5EF4-FFF2-40B4-BE49-F238E27FC236}">
                <a16:creationId xmlns:a16="http://schemas.microsoft.com/office/drawing/2014/main" id="{E6ECFBEF-FB80-9FBB-905C-FEFEE7D65BE8}"/>
              </a:ext>
            </a:extLst>
          </p:cNvPr>
          <p:cNvSpPr txBox="1"/>
          <p:nvPr/>
        </p:nvSpPr>
        <p:spPr>
          <a:xfrm>
            <a:off x="445114" y="3567614"/>
            <a:ext cx="6227015" cy="461665"/>
          </a:xfrm>
          <a:prstGeom prst="rect">
            <a:avLst/>
          </a:prstGeom>
          <a:noFill/>
        </p:spPr>
        <p:txBody>
          <a:bodyPr wrap="square" lIns="0" tIns="0" rIns="0" bIns="0" rtlCol="0" anchor="t">
            <a:spAutoFit/>
          </a:bodyPr>
          <a:lstStyle/>
          <a:p>
            <a:pPr defTabSz="685800">
              <a:buClrTx/>
              <a:defRPr/>
            </a:pPr>
            <a:r>
              <a:rPr lang="en-US" sz="1500" kern="1200" dirty="0">
                <a:solidFill>
                  <a:srgbClr val="FFFFFF"/>
                </a:solidFill>
                <a:latin typeface="Segoe UI"/>
                <a:ea typeface="+mn-lt"/>
                <a:cs typeface="Segoe UI"/>
              </a:rPr>
              <a:t>Builds on Kubernetes, providing a fully managed and optimized environment</a:t>
            </a:r>
            <a:endParaRPr lang="en-US" sz="1350" kern="1200" dirty="0">
              <a:solidFill>
                <a:srgbClr val="FFFFFF"/>
              </a:solidFill>
              <a:latin typeface="Segoe UI"/>
              <a:ea typeface="+mn-ea"/>
              <a:cs typeface="+mn-cs"/>
            </a:endParaRPr>
          </a:p>
        </p:txBody>
      </p:sp>
    </p:spTree>
    <p:extLst>
      <p:ext uri="{BB962C8B-B14F-4D97-AF65-F5344CB8AC3E}">
        <p14:creationId xmlns:p14="http://schemas.microsoft.com/office/powerpoint/2010/main" val="1811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663406"/>
            <a:ext cx="9144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6370546" y="612982"/>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2672606" y="612983"/>
            <a:ext cx="100848" cy="100848"/>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4521576" y="612982"/>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3810781" y="335855"/>
            <a:ext cx="1522438"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900" kern="1200">
                <a:ln w="0"/>
                <a:solidFill>
                  <a:srgbClr val="737373"/>
                </a:solidFill>
                <a:ea typeface="+mn-ea"/>
              </a:rPr>
              <a:t>Focus on apps, not infrastructure</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5879815" y="335856"/>
            <a:ext cx="1082312"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900" kern="1200">
                <a:ln w="0"/>
                <a:solidFill>
                  <a:srgbClr val="737373"/>
                </a:solidFill>
                <a:ea typeface="+mn-ea"/>
              </a:rPr>
              <a:t>Scale dynamically based on events</a:t>
            </a:r>
          </a:p>
        </p:txBody>
      </p:sp>
      <p:sp>
        <p:nvSpPr>
          <p:cNvPr id="14" name="Title 3">
            <a:extLst>
              <a:ext uri="{FF2B5EF4-FFF2-40B4-BE49-F238E27FC236}">
                <a16:creationId xmlns:a16="http://schemas.microsoft.com/office/drawing/2014/main" id="{EC86ACD7-626C-38F9-F646-EF8B3B1D38D0}"/>
              </a:ext>
            </a:extLst>
          </p:cNvPr>
          <p:cNvSpPr txBox="1">
            <a:spLocks/>
          </p:cNvSpPr>
          <p:nvPr/>
        </p:nvSpPr>
        <p:spPr>
          <a:xfrm>
            <a:off x="582394" y="1124475"/>
            <a:ext cx="316230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lnSpc>
                <a:spcPts val="2353"/>
              </a:lnSpc>
              <a:buClrTx/>
              <a:defRPr/>
            </a:pPr>
            <a:r>
              <a:rPr lang="en-US" sz="2100" spc="-37">
                <a:solidFill>
                  <a:srgbClr val="FFFFFF"/>
                </a:solidFill>
                <a:latin typeface="Segoe UI Semibold"/>
              </a:rPr>
              <a:t>Build modern apps on open-source</a:t>
            </a:r>
          </a:p>
        </p:txBody>
      </p:sp>
      <p:pic>
        <p:nvPicPr>
          <p:cNvPr id="16" name="Picture 15">
            <a:extLst>
              <a:ext uri="{FF2B5EF4-FFF2-40B4-BE49-F238E27FC236}">
                <a16:creationId xmlns:a16="http://schemas.microsoft.com/office/drawing/2014/main" id="{CD154F1B-AACA-43F1-74F8-D4DA4B07F89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9716" y="1047840"/>
            <a:ext cx="4535303" cy="3784816"/>
          </a:xfrm>
          <a:prstGeom prst="rect">
            <a:avLst/>
          </a:prstGeom>
        </p:spPr>
      </p:pic>
      <p:pic>
        <p:nvPicPr>
          <p:cNvPr id="17" name="Picture 16" descr="Azure Screenshot">
            <a:extLst>
              <a:ext uri="{FF2B5EF4-FFF2-40B4-BE49-F238E27FC236}">
                <a16:creationId xmlns:a16="http://schemas.microsoft.com/office/drawing/2014/main" id="{65361FCB-1A42-652D-A3F7-7958D51C6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441" y="1348182"/>
            <a:ext cx="4205044" cy="2364184"/>
          </a:xfrm>
          <a:prstGeom prst="rect">
            <a:avLst/>
          </a:prstGeom>
        </p:spPr>
      </p:pic>
      <p:sp>
        <p:nvSpPr>
          <p:cNvPr id="18" name="TextBox 17">
            <a:extLst>
              <a:ext uri="{FF2B5EF4-FFF2-40B4-BE49-F238E27FC236}">
                <a16:creationId xmlns:a16="http://schemas.microsoft.com/office/drawing/2014/main" id="{2C7EAE5C-CF62-6775-3902-13DF0977E6F1}"/>
              </a:ext>
              <a:ext uri="{C183D7F6-B498-43B3-948B-1728B52AA6E4}">
                <adec:decorative xmlns:adec="http://schemas.microsoft.com/office/drawing/2017/decorative" val="1"/>
              </a:ext>
            </a:extLst>
          </p:cNvPr>
          <p:cNvSpPr txBox="1"/>
          <p:nvPr/>
        </p:nvSpPr>
        <p:spPr>
          <a:xfrm>
            <a:off x="2232298" y="320455"/>
            <a:ext cx="1082312" cy="2492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defTabSz="672227">
              <a:spcAft>
                <a:spcPts val="432"/>
              </a:spcAft>
              <a:defRPr/>
            </a:pPr>
            <a:r>
              <a:rPr lang="en-US" sz="900" kern="1200">
                <a:ea typeface="+mn-ea"/>
              </a:rPr>
              <a:t>Build modern apps on open-source</a:t>
            </a:r>
          </a:p>
        </p:txBody>
      </p:sp>
      <p:grpSp>
        <p:nvGrpSpPr>
          <p:cNvPr id="3" name="Group 2">
            <a:extLst>
              <a:ext uri="{FF2B5EF4-FFF2-40B4-BE49-F238E27FC236}">
                <a16:creationId xmlns:a16="http://schemas.microsoft.com/office/drawing/2014/main" id="{91DAA6B0-2850-F27F-3E92-04F94D15871F}"/>
              </a:ext>
            </a:extLst>
          </p:cNvPr>
          <p:cNvGrpSpPr/>
          <p:nvPr/>
        </p:nvGrpSpPr>
        <p:grpSpPr>
          <a:xfrm>
            <a:off x="582394" y="2057451"/>
            <a:ext cx="3763592" cy="1764903"/>
            <a:chOff x="776525" y="2743267"/>
            <a:chExt cx="5018122" cy="2353204"/>
          </a:xfrm>
        </p:grpSpPr>
        <p:grpSp>
          <p:nvGrpSpPr>
            <p:cNvPr id="22" name="Group 21">
              <a:extLst>
                <a:ext uri="{FF2B5EF4-FFF2-40B4-BE49-F238E27FC236}">
                  <a16:creationId xmlns:a16="http://schemas.microsoft.com/office/drawing/2014/main" id="{A44F7CD4-F795-CE45-8444-02C1CEA12FF9}"/>
                </a:ext>
              </a:extLst>
            </p:cNvPr>
            <p:cNvGrpSpPr/>
            <p:nvPr/>
          </p:nvGrpSpPr>
          <p:grpSpPr>
            <a:xfrm>
              <a:off x="776525" y="2743267"/>
              <a:ext cx="5018122" cy="2353204"/>
              <a:chOff x="6592119" y="3080943"/>
              <a:chExt cx="5018122" cy="2353204"/>
            </a:xfrm>
          </p:grpSpPr>
          <p:sp>
            <p:nvSpPr>
              <p:cNvPr id="23" name="TextBox 22">
                <a:extLst>
                  <a:ext uri="{FF2B5EF4-FFF2-40B4-BE49-F238E27FC236}">
                    <a16:creationId xmlns:a16="http://schemas.microsoft.com/office/drawing/2014/main" id="{55414BC6-A532-B346-0FDA-5E1268CCE22B}"/>
                  </a:ext>
                </a:extLst>
              </p:cNvPr>
              <p:cNvSpPr txBox="1"/>
              <p:nvPr/>
            </p:nvSpPr>
            <p:spPr>
              <a:xfrm>
                <a:off x="6952555" y="3084786"/>
                <a:ext cx="4657686" cy="2349361"/>
              </a:xfrm>
              <a:prstGeom prst="rect">
                <a:avLst/>
              </a:prstGeom>
              <a:noFill/>
            </p:spPr>
            <p:txBody>
              <a:bodyPr wrap="square" lIns="0" tIns="0" rIns="0" bIns="0" rtlCol="0">
                <a:spAutoFit/>
              </a:bodyPr>
              <a:lstStyle/>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App portability powered by </a:t>
                </a:r>
                <a:br>
                  <a:rPr lang="en-US" sz="1350" kern="1200">
                    <a:gradFill flip="none" rotWithShape="1">
                      <a:gsLst>
                        <a:gs pos="0">
                          <a:srgbClr val="FFFFFF"/>
                        </a:gs>
                        <a:gs pos="100000">
                          <a:srgbClr val="FFFFFF"/>
                        </a:gs>
                      </a:gsLst>
                      <a:lin ang="2700000" scaled="1"/>
                      <a:tileRect/>
                    </a:gradFill>
                    <a:latin typeface="Segoe UI Semibold"/>
                    <a:ea typeface="+mn-ea"/>
                    <a:cs typeface="+mn-cs"/>
                  </a:rPr>
                </a:br>
                <a:r>
                  <a:rPr lang="en-US" sz="1350" kern="1200">
                    <a:gradFill flip="none" rotWithShape="1">
                      <a:gsLst>
                        <a:gs pos="0">
                          <a:srgbClr val="FFFFFF"/>
                        </a:gs>
                        <a:gs pos="100000">
                          <a:srgbClr val="FFFFFF"/>
                        </a:gs>
                      </a:gsLst>
                      <a:lin ang="2700000" scaled="1"/>
                      <a:tileRect/>
                    </a:gradFill>
                    <a:latin typeface="Segoe UI Semibold"/>
                    <a:ea typeface="+mn-ea"/>
                    <a:cs typeface="+mn-cs"/>
                  </a:rPr>
                  <a:t>open standards and APIs</a:t>
                </a: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App patterns and best practices encapsulated by products like </a:t>
                </a:r>
                <a:r>
                  <a:rPr lang="en-US" sz="1350" kern="1200" err="1">
                    <a:gradFill flip="none" rotWithShape="1">
                      <a:gsLst>
                        <a:gs pos="0">
                          <a:srgbClr val="FFFFFF"/>
                        </a:gs>
                        <a:gs pos="100000">
                          <a:srgbClr val="FFFFFF"/>
                        </a:gs>
                      </a:gsLst>
                      <a:lin ang="2700000" scaled="1"/>
                      <a:tileRect/>
                    </a:gradFill>
                    <a:latin typeface="Segoe UI Semibold"/>
                    <a:ea typeface="+mn-ea"/>
                    <a:cs typeface="+mn-cs"/>
                  </a:rPr>
                  <a:t>Dapr</a:t>
                </a:r>
                <a:endParaRPr lang="en-US" sz="1350" kern="1200">
                  <a:gradFill flip="none" rotWithShape="1">
                    <a:gsLst>
                      <a:gs pos="0">
                        <a:srgbClr val="FFFFFF"/>
                      </a:gs>
                      <a:gs pos="100000">
                        <a:srgbClr val="FFFFFF"/>
                      </a:gs>
                    </a:gsLst>
                    <a:lin ang="2700000" scaled="1"/>
                    <a:tileRect/>
                  </a:gradFill>
                  <a:latin typeface="Segoe UI Semibold"/>
                  <a:ea typeface="+mn-ea"/>
                  <a:cs typeface="+mn-cs"/>
                </a:endParaRP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Service capabilities influenced </a:t>
                </a:r>
                <a:br>
                  <a:rPr lang="en-US" sz="1350" kern="1200">
                    <a:gradFill flip="none" rotWithShape="1">
                      <a:gsLst>
                        <a:gs pos="0">
                          <a:srgbClr val="FFFFFF"/>
                        </a:gs>
                        <a:gs pos="100000">
                          <a:srgbClr val="FFFFFF"/>
                        </a:gs>
                      </a:gsLst>
                      <a:lin ang="2700000" scaled="1"/>
                      <a:tileRect/>
                    </a:gradFill>
                    <a:latin typeface="Segoe UI Semibold"/>
                    <a:ea typeface="+mn-ea"/>
                    <a:cs typeface="+mn-cs"/>
                  </a:rPr>
                </a:br>
                <a:r>
                  <a:rPr lang="en-US" sz="1350" kern="1200">
                    <a:gradFill flip="none" rotWithShape="1">
                      <a:gsLst>
                        <a:gs pos="0">
                          <a:srgbClr val="FFFFFF"/>
                        </a:gs>
                        <a:gs pos="100000">
                          <a:srgbClr val="FFFFFF"/>
                        </a:gs>
                      </a:gsLst>
                      <a:lin ang="2700000" scaled="1"/>
                      <a:tileRect/>
                    </a:gradFill>
                    <a:latin typeface="Segoe UI Semibold"/>
                    <a:ea typeface="+mn-ea"/>
                    <a:cs typeface="+mn-cs"/>
                  </a:rPr>
                  <a:t>by OSS contributions</a:t>
                </a:r>
              </a:p>
              <a:p>
                <a:pPr defTabSz="685800">
                  <a:spcAft>
                    <a:spcPts val="750"/>
                  </a:spcAft>
                  <a:buClrTx/>
                  <a:defRPr/>
                </a:pPr>
                <a:endParaRPr lang="en-US" sz="1350" kern="1200">
                  <a:gradFill flip="none" rotWithShape="1">
                    <a:gsLst>
                      <a:gs pos="0">
                        <a:srgbClr val="FFFFFF"/>
                      </a:gs>
                      <a:gs pos="100000">
                        <a:srgbClr val="FFFFFF"/>
                      </a:gs>
                    </a:gsLst>
                    <a:lin ang="2700000" scaled="1"/>
                    <a:tileRect/>
                  </a:gradFill>
                  <a:latin typeface="Segoe UI Semibold"/>
                  <a:ea typeface="+mn-ea"/>
                  <a:cs typeface="+mn-cs"/>
                </a:endParaRPr>
              </a:p>
            </p:txBody>
          </p:sp>
          <p:sp>
            <p:nvSpPr>
              <p:cNvPr id="24" name="TextBox 23">
                <a:extLst>
                  <a:ext uri="{FF2B5EF4-FFF2-40B4-BE49-F238E27FC236}">
                    <a16:creationId xmlns:a16="http://schemas.microsoft.com/office/drawing/2014/main" id="{126A7F51-14C5-9402-BD11-85291BEA7017}"/>
                  </a:ext>
                </a:extLst>
              </p:cNvPr>
              <p:cNvSpPr txBox="1"/>
              <p:nvPr/>
            </p:nvSpPr>
            <p:spPr>
              <a:xfrm>
                <a:off x="6592119" y="3080943"/>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25" name="TextBox 24">
                <a:extLst>
                  <a:ext uri="{FF2B5EF4-FFF2-40B4-BE49-F238E27FC236}">
                    <a16:creationId xmlns:a16="http://schemas.microsoft.com/office/drawing/2014/main" id="{3A15F21E-5341-9225-E4D5-3909473F948F}"/>
                  </a:ext>
                </a:extLst>
              </p:cNvPr>
              <p:cNvSpPr txBox="1"/>
              <p:nvPr/>
            </p:nvSpPr>
            <p:spPr>
              <a:xfrm>
                <a:off x="6592119" y="3765082"/>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26" name="TextBox 25">
                <a:extLst>
                  <a:ext uri="{FF2B5EF4-FFF2-40B4-BE49-F238E27FC236}">
                    <a16:creationId xmlns:a16="http://schemas.microsoft.com/office/drawing/2014/main" id="{D39AC23B-A4BA-F07B-52F7-DBC7B6540930}"/>
                  </a:ext>
                </a:extLst>
              </p:cNvPr>
              <p:cNvSpPr txBox="1"/>
              <p:nvPr/>
            </p:nvSpPr>
            <p:spPr>
              <a:xfrm>
                <a:off x="6592119" y="4449222"/>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grpSp>
        <p:sp>
          <p:nvSpPr>
            <p:cNvPr id="27" name="TextBox 26">
              <a:extLst>
                <a:ext uri="{FF2B5EF4-FFF2-40B4-BE49-F238E27FC236}">
                  <a16:creationId xmlns:a16="http://schemas.microsoft.com/office/drawing/2014/main" id="{A538B047-9E0B-5118-98A7-EF959BD82699}"/>
                </a:ext>
              </a:extLst>
            </p:cNvPr>
            <p:cNvSpPr txBox="1"/>
            <p:nvPr/>
          </p:nvSpPr>
          <p:spPr>
            <a:xfrm>
              <a:off x="776525" y="4755216"/>
              <a:ext cx="87" cy="307776"/>
            </a:xfrm>
            <a:prstGeom prst="rect">
              <a:avLst/>
            </a:prstGeom>
            <a:noFill/>
          </p:spPr>
          <p:txBody>
            <a:bodyPr wrap="none" lIns="0" tIns="0" rIns="0" bIns="0" rtlCol="0">
              <a:spAutoFit/>
            </a:bodyPr>
            <a:lstStyle/>
            <a:p>
              <a:pPr defTabSz="685800">
                <a:buClrTx/>
                <a:defRPr/>
              </a:pPr>
              <a:endParaRPr lang="en-US" sz="1500" kern="1200">
                <a:gradFill>
                  <a:gsLst>
                    <a:gs pos="100000">
                      <a:srgbClr val="50E6FF"/>
                    </a:gs>
                    <a:gs pos="0">
                      <a:srgbClr val="8661C5"/>
                    </a:gs>
                  </a:gsLst>
                  <a:lin ang="10800000" scaled="1"/>
                </a:gradFill>
                <a:latin typeface="Segoe UI"/>
                <a:ea typeface="+mn-ea"/>
                <a:cs typeface="+mn-cs"/>
              </a:endParaRPr>
            </a:p>
          </p:txBody>
        </p:sp>
      </p:grpSp>
    </p:spTree>
    <p:extLst>
      <p:ext uri="{BB962C8B-B14F-4D97-AF65-F5344CB8AC3E}">
        <p14:creationId xmlns:p14="http://schemas.microsoft.com/office/powerpoint/2010/main" val="24127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663406"/>
            <a:ext cx="9144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056606" y="335855"/>
            <a:ext cx="1332851" cy="2492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672227">
              <a:spcAft>
                <a:spcPts val="432"/>
              </a:spcAft>
              <a:defRPr/>
            </a:pPr>
            <a:r>
              <a:rPr lang="en-US" sz="900" kern="1200">
                <a:ea typeface="+mn-ea"/>
              </a:rPr>
              <a:t>Build modern apps on open source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6370546" y="612982"/>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2672606" y="612983"/>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4521576" y="612982"/>
            <a:ext cx="100848" cy="100848"/>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3810781" y="335855"/>
            <a:ext cx="1522438" cy="2492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defTabSz="672227">
              <a:spcAft>
                <a:spcPts val="432"/>
              </a:spcAft>
              <a:defRPr/>
            </a:pPr>
            <a:r>
              <a:rPr lang="en-US" sz="900" kern="1200">
                <a:latin typeface="Segoe UI" panose="020B0502040204020203" pitchFamily="34" charset="0"/>
                <a:ea typeface="+mn-ea"/>
                <a:cs typeface="Segoe UI" panose="020B0502040204020203" pitchFamily="34" charset="0"/>
              </a:rPr>
              <a:t>Focus on apps, not infrastructure</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5879815" y="335856"/>
            <a:ext cx="1082312"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900" kern="1200">
                <a:ln w="0"/>
                <a:solidFill>
                  <a:srgbClr val="737373"/>
                </a:solidFill>
                <a:ea typeface="+mn-ea"/>
              </a:rPr>
              <a:t>Scale dynamically based on events</a:t>
            </a:r>
          </a:p>
        </p:txBody>
      </p:sp>
      <p:sp>
        <p:nvSpPr>
          <p:cNvPr id="20" name="Title 3">
            <a:extLst>
              <a:ext uri="{FF2B5EF4-FFF2-40B4-BE49-F238E27FC236}">
                <a16:creationId xmlns:a16="http://schemas.microsoft.com/office/drawing/2014/main" id="{08332CB7-5274-D27C-AB0A-BD045C2F4677}"/>
              </a:ext>
            </a:extLst>
          </p:cNvPr>
          <p:cNvSpPr txBox="1">
            <a:spLocks/>
          </p:cNvSpPr>
          <p:nvPr/>
        </p:nvSpPr>
        <p:spPr>
          <a:xfrm>
            <a:off x="582394" y="1124475"/>
            <a:ext cx="316230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lnSpc>
                <a:spcPts val="2353"/>
              </a:lnSpc>
              <a:buClrTx/>
              <a:defRPr/>
            </a:pPr>
            <a:r>
              <a:rPr lang="en-US" sz="2100" spc="-37">
                <a:solidFill>
                  <a:srgbClr val="FFFFFF"/>
                </a:solidFill>
                <a:latin typeface="Segoe UI Semibold"/>
              </a:rPr>
              <a:t>Focus on apps, not infrastructure</a:t>
            </a:r>
          </a:p>
        </p:txBody>
      </p:sp>
      <p:pic>
        <p:nvPicPr>
          <p:cNvPr id="22" name="Picture 2" descr="Azure Screenshot">
            <a:extLst>
              <a:ext uri="{FF2B5EF4-FFF2-40B4-BE49-F238E27FC236}">
                <a16:creationId xmlns:a16="http://schemas.microsoft.com/office/drawing/2014/main" id="{2DEB33BD-84FD-5248-C3F3-492AC4B25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a:stretch/>
        </p:blipFill>
        <p:spPr bwMode="auto">
          <a:xfrm>
            <a:off x="5382883" y="1306902"/>
            <a:ext cx="3925407" cy="2467154"/>
          </a:xfrm>
          <a:prstGeom prst="rect">
            <a:avLst/>
          </a:prstGeom>
          <a:noFill/>
        </p:spPr>
      </p:pic>
      <p:pic>
        <p:nvPicPr>
          <p:cNvPr id="29" name="Picture 28">
            <a:extLst>
              <a:ext uri="{FF2B5EF4-FFF2-40B4-BE49-F238E27FC236}">
                <a16:creationId xmlns:a16="http://schemas.microsoft.com/office/drawing/2014/main" id="{7310B0FD-7A96-C4FD-4C47-F2C042F9006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79716" y="1047840"/>
            <a:ext cx="4535303" cy="3784816"/>
          </a:xfrm>
          <a:prstGeom prst="rect">
            <a:avLst/>
          </a:prstGeom>
        </p:spPr>
      </p:pic>
      <p:grpSp>
        <p:nvGrpSpPr>
          <p:cNvPr id="14" name="Group 13">
            <a:extLst>
              <a:ext uri="{FF2B5EF4-FFF2-40B4-BE49-F238E27FC236}">
                <a16:creationId xmlns:a16="http://schemas.microsoft.com/office/drawing/2014/main" id="{FF34E0E3-67F3-0EDA-1D15-6348576EE46E}"/>
              </a:ext>
            </a:extLst>
          </p:cNvPr>
          <p:cNvGrpSpPr/>
          <p:nvPr/>
        </p:nvGrpSpPr>
        <p:grpSpPr>
          <a:xfrm>
            <a:off x="705688" y="2036444"/>
            <a:ext cx="3742931" cy="1373162"/>
            <a:chOff x="6697354" y="3275111"/>
            <a:chExt cx="4990574" cy="1830882"/>
          </a:xfrm>
        </p:grpSpPr>
        <p:sp>
          <p:nvSpPr>
            <p:cNvPr id="15" name="TextBox 14">
              <a:extLst>
                <a:ext uri="{FF2B5EF4-FFF2-40B4-BE49-F238E27FC236}">
                  <a16:creationId xmlns:a16="http://schemas.microsoft.com/office/drawing/2014/main" id="{348F2D78-9485-70CB-9D50-E9F7CE79D0FA}"/>
                </a:ext>
              </a:extLst>
            </p:cNvPr>
            <p:cNvSpPr txBox="1"/>
            <p:nvPr/>
          </p:nvSpPr>
          <p:spPr>
            <a:xfrm>
              <a:off x="7030242" y="3310630"/>
              <a:ext cx="4657686" cy="1795363"/>
            </a:xfrm>
            <a:prstGeom prst="rect">
              <a:avLst/>
            </a:prstGeom>
            <a:noFill/>
          </p:spPr>
          <p:txBody>
            <a:bodyPr wrap="square" lIns="0" tIns="0" rIns="0" bIns="0" rtlCol="0">
              <a:spAutoFit/>
            </a:bodyPr>
            <a:lstStyle/>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Apps with any development stack, </a:t>
              </a:r>
              <a:br>
                <a:rPr lang="en-US" sz="1350" kern="1200">
                  <a:gradFill flip="none" rotWithShape="1">
                    <a:gsLst>
                      <a:gs pos="0">
                        <a:srgbClr val="FFFFFF"/>
                      </a:gs>
                      <a:gs pos="100000">
                        <a:srgbClr val="FFFFFF"/>
                      </a:gs>
                    </a:gsLst>
                    <a:lin ang="2700000" scaled="1"/>
                    <a:tileRect/>
                  </a:gradFill>
                  <a:latin typeface="Segoe UI Semibold"/>
                  <a:ea typeface="+mn-ea"/>
                  <a:cs typeface="+mn-cs"/>
                </a:rPr>
              </a:br>
              <a:r>
                <a:rPr lang="en-US" sz="1350" kern="1200">
                  <a:gradFill flip="none" rotWithShape="1">
                    <a:gsLst>
                      <a:gs pos="0">
                        <a:srgbClr val="FFFFFF"/>
                      </a:gs>
                      <a:gs pos="100000">
                        <a:srgbClr val="FFFFFF"/>
                      </a:gs>
                    </a:gsLst>
                    <a:lin ang="2700000" scaled="1"/>
                    <a:tileRect/>
                  </a:gradFill>
                  <a:latin typeface="Segoe UI Semibold"/>
                  <a:ea typeface="+mn-ea"/>
                  <a:cs typeface="+mn-cs"/>
                </a:rPr>
                <a:t>any Linux container image</a:t>
              </a: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No required programming model</a:t>
              </a: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High productivity development experience</a:t>
              </a:r>
            </a:p>
            <a:p>
              <a:pPr defTabSz="685800">
                <a:spcAft>
                  <a:spcPts val="750"/>
                </a:spcAft>
                <a:buClrTx/>
                <a:defRPr/>
              </a:pPr>
              <a:endParaRPr lang="en-US" sz="1350" kern="1200">
                <a:gradFill flip="none" rotWithShape="1">
                  <a:gsLst>
                    <a:gs pos="0">
                      <a:srgbClr val="FFFFFF"/>
                    </a:gs>
                    <a:gs pos="100000">
                      <a:srgbClr val="FFFFFF"/>
                    </a:gs>
                  </a:gsLst>
                  <a:lin ang="2700000" scaled="1"/>
                  <a:tileRect/>
                </a:gradFill>
                <a:latin typeface="Segoe UI Semibold"/>
                <a:ea typeface="+mn-ea"/>
                <a:cs typeface="+mn-cs"/>
              </a:endParaRPr>
            </a:p>
          </p:txBody>
        </p:sp>
        <p:sp>
          <p:nvSpPr>
            <p:cNvPr id="16" name="TextBox 15">
              <a:extLst>
                <a:ext uri="{FF2B5EF4-FFF2-40B4-BE49-F238E27FC236}">
                  <a16:creationId xmlns:a16="http://schemas.microsoft.com/office/drawing/2014/main" id="{A166BECC-6E67-43B3-15D2-E899375F1173}"/>
                </a:ext>
              </a:extLst>
            </p:cNvPr>
            <p:cNvSpPr txBox="1"/>
            <p:nvPr/>
          </p:nvSpPr>
          <p:spPr>
            <a:xfrm>
              <a:off x="6697354" y="3275111"/>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17" name="TextBox 16">
              <a:extLst>
                <a:ext uri="{FF2B5EF4-FFF2-40B4-BE49-F238E27FC236}">
                  <a16:creationId xmlns:a16="http://schemas.microsoft.com/office/drawing/2014/main" id="{9CDBF4C7-A122-644F-DBAD-68DA8A0C21F0}"/>
                </a:ext>
              </a:extLst>
            </p:cNvPr>
            <p:cNvSpPr txBox="1"/>
            <p:nvPr/>
          </p:nvSpPr>
          <p:spPr>
            <a:xfrm>
              <a:off x="6697354" y="3970071"/>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18" name="TextBox 17">
              <a:extLst>
                <a:ext uri="{FF2B5EF4-FFF2-40B4-BE49-F238E27FC236}">
                  <a16:creationId xmlns:a16="http://schemas.microsoft.com/office/drawing/2014/main" id="{89DE0F86-6810-F3F9-8D77-964157B2BF64}"/>
                </a:ext>
              </a:extLst>
            </p:cNvPr>
            <p:cNvSpPr txBox="1"/>
            <p:nvPr/>
          </p:nvSpPr>
          <p:spPr>
            <a:xfrm>
              <a:off x="6697354" y="4394820"/>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grpSp>
    </p:spTree>
    <p:extLst>
      <p:ext uri="{BB962C8B-B14F-4D97-AF65-F5344CB8AC3E}">
        <p14:creationId xmlns:p14="http://schemas.microsoft.com/office/powerpoint/2010/main" val="5921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663406"/>
            <a:ext cx="9144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056606" y="335855"/>
            <a:ext cx="1332851" cy="2492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672227">
              <a:spcAft>
                <a:spcPts val="432"/>
              </a:spcAft>
              <a:defRPr/>
            </a:pPr>
            <a:r>
              <a:rPr lang="en-US" sz="900" kern="1200">
                <a:ea typeface="+mn-ea"/>
              </a:rPr>
              <a:t>Build modern apps on open source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6370546" y="612982"/>
            <a:ext cx="100848" cy="100848"/>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2672606" y="612983"/>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4521576" y="612982"/>
            <a:ext cx="100848" cy="100848"/>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buClrTx/>
              <a:defRPr/>
            </a:pPr>
            <a:endParaRPr lang="en-US" sz="1324" kern="1200">
              <a:solidFill>
                <a:srgbClr val="FFFFFF"/>
              </a:solidFill>
              <a:latin typeface="Calibri" panose="020F0502020204030204"/>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3810781" y="335856"/>
            <a:ext cx="1522438" cy="425245"/>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672227">
              <a:spcAft>
                <a:spcPts val="432"/>
              </a:spcAft>
              <a:defRPr/>
            </a:pPr>
            <a:r>
              <a:rPr lang="en-US" sz="900" kern="1200">
                <a:ea typeface="+mn-ea"/>
              </a:rPr>
              <a:t>Focus on apps, not infrastructure</a:t>
            </a:r>
          </a:p>
          <a:p>
            <a:pPr defTabSz="672227">
              <a:spcAft>
                <a:spcPts val="432"/>
              </a:spcAft>
              <a:defRPr/>
            </a:pPr>
            <a:endParaRPr lang="en-US" sz="900" kern="1200">
              <a:ea typeface="+mn-ea"/>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5879815" y="335856"/>
            <a:ext cx="1082312" cy="2492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defTabSz="672227">
              <a:spcAft>
                <a:spcPts val="432"/>
              </a:spcAft>
              <a:defRPr/>
            </a:pPr>
            <a:r>
              <a:rPr lang="en-US" sz="900" kern="1200">
                <a:ea typeface="+mn-ea"/>
              </a:rPr>
              <a:t>Scale dynamically based on events</a:t>
            </a:r>
          </a:p>
        </p:txBody>
      </p:sp>
      <p:grpSp>
        <p:nvGrpSpPr>
          <p:cNvPr id="23" name="Group 22">
            <a:extLst>
              <a:ext uri="{FF2B5EF4-FFF2-40B4-BE49-F238E27FC236}">
                <a16:creationId xmlns:a16="http://schemas.microsoft.com/office/drawing/2014/main" id="{6826A57C-F6D0-BFF7-8BE0-FA68C84CBFEE}"/>
              </a:ext>
            </a:extLst>
          </p:cNvPr>
          <p:cNvGrpSpPr/>
          <p:nvPr/>
        </p:nvGrpSpPr>
        <p:grpSpPr>
          <a:xfrm>
            <a:off x="886729" y="1935115"/>
            <a:ext cx="3758191" cy="1492132"/>
            <a:chOff x="6677007" y="3275111"/>
            <a:chExt cx="5010921" cy="1989508"/>
          </a:xfrm>
        </p:grpSpPr>
        <p:sp>
          <p:nvSpPr>
            <p:cNvPr id="24" name="TextBox 23">
              <a:extLst>
                <a:ext uri="{FF2B5EF4-FFF2-40B4-BE49-F238E27FC236}">
                  <a16:creationId xmlns:a16="http://schemas.microsoft.com/office/drawing/2014/main" id="{0F28D998-E7A5-A3A7-1843-EFAA8C0CD71E}"/>
                </a:ext>
              </a:extLst>
            </p:cNvPr>
            <p:cNvSpPr txBox="1"/>
            <p:nvPr/>
          </p:nvSpPr>
          <p:spPr>
            <a:xfrm>
              <a:off x="7030242" y="3310630"/>
              <a:ext cx="4657686" cy="1935572"/>
            </a:xfrm>
            <a:prstGeom prst="rect">
              <a:avLst/>
            </a:prstGeom>
            <a:noFill/>
          </p:spPr>
          <p:txBody>
            <a:bodyPr wrap="square" lIns="0" tIns="0" rIns="0" bIns="0" rtlCol="0">
              <a:spAutoFit/>
            </a:bodyPr>
            <a:lstStyle/>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Serverless autoscale based on HTTP </a:t>
              </a:r>
              <a:br>
                <a:rPr lang="en-US" sz="1350" kern="1200">
                  <a:gradFill flip="none" rotWithShape="1">
                    <a:gsLst>
                      <a:gs pos="0">
                        <a:srgbClr val="FFFFFF"/>
                      </a:gs>
                      <a:gs pos="100000">
                        <a:srgbClr val="FFFFFF"/>
                      </a:gs>
                    </a:gsLst>
                    <a:lin ang="2700000" scaled="1"/>
                    <a:tileRect/>
                  </a:gradFill>
                  <a:latin typeface="Segoe UI Semibold"/>
                  <a:ea typeface="+mn-ea"/>
                  <a:cs typeface="+mn-cs"/>
                </a:rPr>
              </a:br>
              <a:r>
                <a:rPr lang="en-US" sz="1350" kern="1200">
                  <a:gradFill flip="none" rotWithShape="1">
                    <a:gsLst>
                      <a:gs pos="0">
                        <a:srgbClr val="FFFFFF"/>
                      </a:gs>
                      <a:gs pos="100000">
                        <a:srgbClr val="FFFFFF"/>
                      </a:gs>
                    </a:gsLst>
                    <a:lin ang="2700000" scaled="1"/>
                    <a:tileRect/>
                  </a:gradFill>
                  <a:latin typeface="Segoe UI Semibold"/>
                  <a:ea typeface="+mn-ea"/>
                  <a:cs typeface="+mn-cs"/>
                </a:rPr>
                <a:t>requests, KEDA event scale triggers, </a:t>
              </a:r>
              <a:br>
                <a:rPr lang="en-US" sz="1350" kern="1200">
                  <a:gradFill flip="none" rotWithShape="1">
                    <a:gsLst>
                      <a:gs pos="0">
                        <a:srgbClr val="FFFFFF"/>
                      </a:gs>
                      <a:gs pos="100000">
                        <a:srgbClr val="FFFFFF"/>
                      </a:gs>
                    </a:gsLst>
                    <a:lin ang="2700000" scaled="1"/>
                    <a:tileRect/>
                  </a:gradFill>
                  <a:latin typeface="Segoe UI Semibold"/>
                  <a:ea typeface="+mn-ea"/>
                  <a:cs typeface="+mn-cs"/>
                </a:rPr>
              </a:br>
              <a:r>
                <a:rPr lang="en-US" sz="1350" kern="1200">
                  <a:gradFill flip="none" rotWithShape="1">
                    <a:gsLst>
                      <a:gs pos="0">
                        <a:srgbClr val="FFFFFF"/>
                      </a:gs>
                      <a:gs pos="100000">
                        <a:srgbClr val="FFFFFF"/>
                      </a:gs>
                    </a:gsLst>
                    <a:lin ang="2700000" scaled="1"/>
                    <a:tileRect/>
                  </a:gradFill>
                  <a:latin typeface="Segoe UI Semibold"/>
                  <a:ea typeface="+mn-ea"/>
                  <a:cs typeface="+mn-cs"/>
                </a:rPr>
                <a:t>or CPU and Memory</a:t>
              </a: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Declarative scaling rules eliminate the need to manage complex infrastructure</a:t>
              </a:r>
            </a:p>
            <a:p>
              <a:pPr defTabSz="685800">
                <a:spcAft>
                  <a:spcPts val="750"/>
                </a:spcAft>
                <a:buClrTx/>
                <a:defRPr/>
              </a:pPr>
              <a:r>
                <a:rPr lang="en-US" sz="1350" kern="1200">
                  <a:gradFill flip="none" rotWithShape="1">
                    <a:gsLst>
                      <a:gs pos="0">
                        <a:srgbClr val="FFFFFF"/>
                      </a:gs>
                      <a:gs pos="100000">
                        <a:srgbClr val="FFFFFF"/>
                      </a:gs>
                    </a:gsLst>
                    <a:lin ang="2700000" scaled="1"/>
                    <a:tileRect/>
                  </a:gradFill>
                  <a:latin typeface="Segoe UI Semibold"/>
                  <a:ea typeface="+mn-ea"/>
                  <a:cs typeface="+mn-cs"/>
                </a:rPr>
                <a:t>Scale to 0 and pay per use by second</a:t>
              </a:r>
            </a:p>
          </p:txBody>
        </p:sp>
        <p:sp>
          <p:nvSpPr>
            <p:cNvPr id="25" name="TextBox 24">
              <a:extLst>
                <a:ext uri="{FF2B5EF4-FFF2-40B4-BE49-F238E27FC236}">
                  <a16:creationId xmlns:a16="http://schemas.microsoft.com/office/drawing/2014/main" id="{17EF3341-7D1B-DEFE-8ABE-3751FD2DF91B}"/>
                </a:ext>
              </a:extLst>
            </p:cNvPr>
            <p:cNvSpPr txBox="1"/>
            <p:nvPr/>
          </p:nvSpPr>
          <p:spPr>
            <a:xfrm>
              <a:off x="6697354" y="3275111"/>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26" name="TextBox 25">
              <a:extLst>
                <a:ext uri="{FF2B5EF4-FFF2-40B4-BE49-F238E27FC236}">
                  <a16:creationId xmlns:a16="http://schemas.microsoft.com/office/drawing/2014/main" id="{543C71D0-BD44-075E-549C-99A975F97F40}"/>
                </a:ext>
              </a:extLst>
            </p:cNvPr>
            <p:cNvSpPr txBox="1"/>
            <p:nvPr/>
          </p:nvSpPr>
          <p:spPr>
            <a:xfrm>
              <a:off x="6681208" y="4269866"/>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sp>
          <p:nvSpPr>
            <p:cNvPr id="27" name="TextBox 26">
              <a:extLst>
                <a:ext uri="{FF2B5EF4-FFF2-40B4-BE49-F238E27FC236}">
                  <a16:creationId xmlns:a16="http://schemas.microsoft.com/office/drawing/2014/main" id="{8D4BDCC9-8C71-16E6-421F-DD0F2B930AA8}"/>
                </a:ext>
              </a:extLst>
            </p:cNvPr>
            <p:cNvSpPr txBox="1"/>
            <p:nvPr/>
          </p:nvSpPr>
          <p:spPr>
            <a:xfrm>
              <a:off x="6677007" y="4956843"/>
              <a:ext cx="252205" cy="307776"/>
            </a:xfrm>
            <a:prstGeom prst="rect">
              <a:avLst/>
            </a:prstGeom>
            <a:noFill/>
          </p:spPr>
          <p:txBody>
            <a:bodyPr wrap="none" lIns="0" tIns="0" rIns="0" bIns="0" rtlCol="0">
              <a:spAutoFit/>
            </a:bodyPr>
            <a:lstStyle/>
            <a:p>
              <a:pPr defTabSz="685800">
                <a:buClrTx/>
                <a:defRPr/>
              </a:pPr>
              <a:r>
                <a:rPr lang="en-US" sz="1500" kern="1200">
                  <a:gradFill>
                    <a:gsLst>
                      <a:gs pos="100000">
                        <a:srgbClr val="50E6FF"/>
                      </a:gs>
                      <a:gs pos="0">
                        <a:srgbClr val="8661C5"/>
                      </a:gs>
                    </a:gsLst>
                    <a:lin ang="10800000" scaled="1"/>
                  </a:gradFill>
                  <a:latin typeface="Segoe UI"/>
                  <a:ea typeface="+mn-ea"/>
                  <a:cs typeface="+mn-cs"/>
                  <a:sym typeface="Wingdings" panose="05000000000000000000" pitchFamily="2" charset="2"/>
                </a:rPr>
                <a:t></a:t>
              </a:r>
              <a:endParaRPr lang="en-US" sz="1500" kern="1200">
                <a:gradFill>
                  <a:gsLst>
                    <a:gs pos="100000">
                      <a:srgbClr val="50E6FF"/>
                    </a:gs>
                    <a:gs pos="0">
                      <a:srgbClr val="8661C5"/>
                    </a:gs>
                  </a:gsLst>
                  <a:lin ang="10800000" scaled="1"/>
                </a:gradFill>
                <a:latin typeface="Segoe UI"/>
                <a:ea typeface="+mn-ea"/>
                <a:cs typeface="+mn-cs"/>
              </a:endParaRPr>
            </a:p>
          </p:txBody>
        </p:sp>
      </p:grpSp>
      <p:sp>
        <p:nvSpPr>
          <p:cNvPr id="28" name="Title 3">
            <a:extLst>
              <a:ext uri="{FF2B5EF4-FFF2-40B4-BE49-F238E27FC236}">
                <a16:creationId xmlns:a16="http://schemas.microsoft.com/office/drawing/2014/main" id="{CBA04B0D-5001-F0D6-2C23-F8770CBD00AF}"/>
              </a:ext>
            </a:extLst>
          </p:cNvPr>
          <p:cNvSpPr txBox="1">
            <a:spLocks/>
          </p:cNvSpPr>
          <p:nvPr/>
        </p:nvSpPr>
        <p:spPr>
          <a:xfrm>
            <a:off x="582394" y="1124475"/>
            <a:ext cx="316230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lnSpc>
                <a:spcPts val="2353"/>
              </a:lnSpc>
              <a:buClrTx/>
              <a:defRPr/>
            </a:pPr>
            <a:r>
              <a:rPr lang="en-US" sz="2100" spc="-37">
                <a:solidFill>
                  <a:srgbClr val="FFFFFF"/>
                </a:solidFill>
                <a:latin typeface="Segoe UI Semibold"/>
              </a:rPr>
              <a:t>Scale dynamically based on events</a:t>
            </a:r>
          </a:p>
        </p:txBody>
      </p:sp>
      <p:pic>
        <p:nvPicPr>
          <p:cNvPr id="29" name="Picture 28">
            <a:extLst>
              <a:ext uri="{FF2B5EF4-FFF2-40B4-BE49-F238E27FC236}">
                <a16:creationId xmlns:a16="http://schemas.microsoft.com/office/drawing/2014/main" id="{2184156D-9CC7-A17C-8965-676B6291867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9716" y="1047840"/>
            <a:ext cx="4535303" cy="3784816"/>
          </a:xfrm>
          <a:prstGeom prst="rect">
            <a:avLst/>
          </a:prstGeom>
        </p:spPr>
      </p:pic>
      <p:pic>
        <p:nvPicPr>
          <p:cNvPr id="30" name="Picture 29">
            <a:extLst>
              <a:ext uri="{FF2B5EF4-FFF2-40B4-BE49-F238E27FC236}">
                <a16:creationId xmlns:a16="http://schemas.microsoft.com/office/drawing/2014/main" id="{3615A7F8-04E8-4B71-265E-A92553A1C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4262" y="1348182"/>
            <a:ext cx="4236990" cy="2383695"/>
          </a:xfrm>
          <a:prstGeom prst="rect">
            <a:avLst/>
          </a:prstGeom>
        </p:spPr>
      </p:pic>
    </p:spTree>
    <p:extLst>
      <p:ext uri="{BB962C8B-B14F-4D97-AF65-F5344CB8AC3E}">
        <p14:creationId xmlns:p14="http://schemas.microsoft.com/office/powerpoint/2010/main" val="23806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434278" y="326384"/>
            <a:ext cx="8262938" cy="373949"/>
          </a:xfrm>
        </p:spPr>
        <p:txBody>
          <a:bodyPr/>
          <a:lstStyle/>
          <a:p>
            <a:pPr algn="ctr">
              <a:lnSpc>
                <a:spcPct val="90000"/>
              </a:lnSpc>
              <a:spcBef>
                <a:spcPts val="900"/>
              </a:spcBef>
              <a:defRPr/>
            </a:pPr>
            <a:r>
              <a:rPr lang="en-US" b="1">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250749" y="3565415"/>
            <a:ext cx="8642503" cy="190626"/>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900" kern="1200">
                <a:solidFill>
                  <a:srgbClr val="081F2C"/>
                </a:solidFill>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348733" y="3903717"/>
            <a:ext cx="8403766" cy="415498"/>
            <a:chOff x="464977" y="5204961"/>
            <a:chExt cx="11205021" cy="553997"/>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8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Scaling is determined</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by the number of</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Scaling is determined </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by the level of CPU </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spcAft>
                  <a:spcPts val="0"/>
                </a:spcAft>
                <a:defRPr/>
              </a:pPr>
              <a:r>
                <a:rPr lang="en-US" sz="900" kern="1200">
                  <a:ln w="0"/>
                  <a:solidFill>
                    <a:srgbClr val="FFFFFF"/>
                  </a:solidFill>
                  <a:latin typeface="Segoe UI"/>
                  <a:ea typeface="+mn-ea"/>
                  <a:cs typeface="Segoe UI Semibold" panose="020B0702040204020203" pitchFamily="34" charset="0"/>
                </a:rPr>
                <a:t>Individual microservices can </a:t>
              </a:r>
            </a:p>
            <a:p>
              <a:pPr algn="l" defTabSz="672227">
                <a:spcAft>
                  <a:spcPts val="0"/>
                </a:spcAft>
                <a:defRPr/>
              </a:pPr>
              <a:r>
                <a:rPr lang="en-US" sz="900" kern="1200">
                  <a:ln w="0"/>
                  <a:solidFill>
                    <a:srgbClr val="FFFFFF"/>
                  </a:solidFill>
                  <a:latin typeface="Segoe UI"/>
                  <a:ea typeface="+mn-ea"/>
                  <a:cs typeface="Segoe UI Semibold" panose="020B0702040204020203" pitchFamily="34" charset="0"/>
                </a:rPr>
                <a:t>scale independently using</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Scaling is determined</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by the number of</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Scaling is determined</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by the number of</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161065" y="1072367"/>
            <a:ext cx="8844872" cy="496533"/>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Public API</a:t>
              </a:r>
              <a:br>
                <a:rPr lang="en-US" sz="1350" kern="1200">
                  <a:ln w="0"/>
                  <a:solidFill>
                    <a:srgbClr val="FFFFFF"/>
                  </a:solidFill>
                  <a:latin typeface="Segoe UI Semibold" panose="020B0702040204020203" pitchFamily="34" charset="0"/>
                  <a:ea typeface="+mn-ea"/>
                  <a:cs typeface="Segoe UI Semibold" panose="020B0702040204020203" pitchFamily="34" charset="0"/>
                </a:rPr>
              </a:br>
              <a:r>
                <a:rPr lang="en-US" sz="1350" kern="1200">
                  <a:ln w="0"/>
                  <a:solidFill>
                    <a:srgbClr val="FFFFFF"/>
                  </a:solidFill>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5" y="1444258"/>
              <a:ext cx="2533651" cy="4985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Background</a:t>
              </a:r>
              <a:br>
                <a:rPr lang="en-US" sz="1350" kern="1200">
                  <a:ln w="0"/>
                  <a:solidFill>
                    <a:srgbClr val="FFFFFF"/>
                  </a:solidFill>
                  <a:latin typeface="Segoe UI Semibold" panose="020B0702040204020203" pitchFamily="34" charset="0"/>
                  <a:ea typeface="+mn-ea"/>
                  <a:cs typeface="Segoe UI Semibold" panose="020B0702040204020203" pitchFamily="34" charset="0"/>
                </a:rPr>
              </a:br>
              <a:r>
                <a:rPr lang="en-US" sz="1350" kern="1200">
                  <a:ln w="0"/>
                  <a:solidFill>
                    <a:srgbClr val="FFFFFF"/>
                  </a:solidFill>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1"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66993"/>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Web </a:t>
              </a:r>
            </a:p>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2" y="1429823"/>
              <a:ext cx="1823271" cy="4985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672227">
                <a:lnSpc>
                  <a:spcPct val="90000"/>
                </a:lnSpc>
                <a:spcAft>
                  <a:spcPts val="432"/>
                </a:spcAft>
                <a:defRPr/>
              </a:pPr>
              <a:r>
                <a:rPr lang="en-US" sz="1350" kern="1200">
                  <a:ln w="0"/>
                  <a:solidFill>
                    <a:srgbClr val="FFFFFF"/>
                  </a:solidFill>
                  <a:latin typeface="Segoe UI Semibold" panose="020B0702040204020203" pitchFamily="34" charset="0"/>
                  <a:ea typeface="+mn-ea"/>
                  <a:cs typeface="Segoe UI Semibold" panose="020B0702040204020203" pitchFamily="34" charset="0"/>
                </a:rPr>
                <a:t>Event-driven</a:t>
              </a:r>
              <a:br>
                <a:rPr lang="en-US" sz="1350" kern="1200">
                  <a:ln w="0"/>
                  <a:solidFill>
                    <a:srgbClr val="FFFFFF"/>
                  </a:solidFill>
                  <a:latin typeface="Segoe UI Semibold" panose="020B0702040204020203" pitchFamily="34" charset="0"/>
                  <a:ea typeface="+mn-ea"/>
                  <a:cs typeface="Segoe UI Semibold" panose="020B0702040204020203" pitchFamily="34" charset="0"/>
                </a:rPr>
              </a:br>
              <a:r>
                <a:rPr lang="en-US" sz="1350" kern="1200">
                  <a:ln w="0"/>
                  <a:solidFill>
                    <a:srgbClr val="FFFFFF"/>
                  </a:solidFill>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345175" y="1682601"/>
            <a:ext cx="8526891" cy="1413756"/>
            <a:chOff x="460233" y="2243466"/>
            <a:chExt cx="11369188" cy="1885007"/>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80" y="3629874"/>
              <a:ext cx="1724128" cy="4985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E.g., Continuously</a:t>
              </a:r>
              <a:br>
                <a:rPr lang="en-US" sz="900" kern="1200">
                  <a:ln w="0"/>
                  <a:solidFill>
                    <a:srgbClr val="FFFFFF"/>
                  </a:solidFill>
                  <a:latin typeface="Segoe UI"/>
                  <a:ea typeface="+mn-ea"/>
                  <a:cs typeface="Segoe UI Semibold" panose="020B0702040204020203" pitchFamily="34" charset="0"/>
                </a:rPr>
              </a:br>
              <a:r>
                <a:rPr lang="en-US" sz="900" kern="1200">
                  <a:ln w="0"/>
                  <a:solidFill>
                    <a:srgbClr val="FFFFFF"/>
                  </a:solidFill>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5"/>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Microservices architecture with the option to integrate with </a:t>
              </a:r>
              <a:r>
                <a:rPr lang="en-US" sz="900" kern="1200" err="1">
                  <a:ln w="0"/>
                  <a:solidFill>
                    <a:srgbClr val="FFFFFF"/>
                  </a:solidFill>
                  <a:latin typeface="Segoe UI"/>
                  <a:ea typeface="+mn-ea"/>
                  <a:cs typeface="Segoe UI Semibold" panose="020B0702040204020203" pitchFamily="34" charset="0"/>
                </a:rPr>
                <a:t>Dapr</a:t>
              </a:r>
              <a:endParaRPr lang="en-US" sz="900" kern="1200">
                <a:ln w="0"/>
                <a:solidFill>
                  <a:srgbClr val="FFFFFF"/>
                </a:solidFill>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6"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solidFill>
                      <a:srgbClr val="FFFFFF"/>
                    </a:solidFill>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50">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50">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750">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50">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50">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750">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solidFill>
                      <a:srgbClr val="FFFFFF"/>
                    </a:solidFill>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solidFill>
                      <a:srgbClr val="FFFFFF"/>
                    </a:solidFill>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525">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r>
                    <a:rPr lang="en-US" sz="525">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350">
                  <a:solidFill>
                    <a:srgbClr val="FFFFFF"/>
                  </a:solidFill>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5"/>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672227">
                <a:lnSpc>
                  <a:spcPct val="90000"/>
                </a:lnSpc>
                <a:spcAft>
                  <a:spcPts val="432"/>
                </a:spcAft>
                <a:defRPr/>
              </a:pPr>
              <a:r>
                <a:rPr lang="en-US" sz="900" kern="1200">
                  <a:ln w="0"/>
                  <a:solidFill>
                    <a:srgbClr val="FFFFFF"/>
                  </a:solidFill>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err="1">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err="1">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err="1">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buClrTx/>
                        <a:defRPr/>
                      </a:pPr>
                      <a:endParaRPr lang="en-US" sz="1350">
                        <a:solidFill>
                          <a:srgbClr val="FFFFFF"/>
                        </a:solidFill>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67232" tIns="33616" rIns="67232" bIns="33616" numCol="1" anchor="t" anchorCtr="0" compatLnSpc="1">
                  <a:prstTxWarp prst="textNoShape">
                    <a:avLst/>
                  </a:prstTxWarp>
                </a:bodyPr>
                <a:lstStyle/>
                <a:p>
                  <a:pPr algn="ctr" defTabSz="672290" fontAlgn="base">
                    <a:buClrTx/>
                    <a:defRPr/>
                  </a:pPr>
                  <a:endParaRPr lang="en-US" sz="1250">
                    <a:solidFill>
                      <a:srgbClr val="505050"/>
                    </a:solidFill>
                    <a:latin typeface="Segoe UI"/>
                    <a:ea typeface="+mn-ea"/>
                    <a:cs typeface="+mn-cs"/>
                  </a:endParaRPr>
                </a:p>
              </p:txBody>
            </p:sp>
          </p:grpSp>
        </p:grpSp>
      </p:grpSp>
    </p:spTree>
    <p:extLst>
      <p:ext uri="{BB962C8B-B14F-4D97-AF65-F5344CB8AC3E}">
        <p14:creationId xmlns:p14="http://schemas.microsoft.com/office/powerpoint/2010/main" val="33553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36270" y="1237304"/>
            <a:ext cx="587249" cy="58724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5940744" y="1591593"/>
            <a:ext cx="2674571" cy="209129"/>
          </a:xfrm>
          <a:prstGeom prst="rect">
            <a:avLst/>
          </a:prstGeom>
          <a:noFill/>
        </p:spPr>
        <p:txBody>
          <a:bodyPr wrap="square" lIns="69945" tIns="34973" rIns="69945" bIns="34973"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448">
              <a:buClrTx/>
              <a:defRPr/>
            </a:pPr>
            <a:r>
              <a:rPr lang="en-US" sz="900">
                <a:solidFill>
                  <a:srgbClr val="FFFFFF"/>
                </a:solidFill>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5495479" y="1371599"/>
            <a:ext cx="3307086" cy="301461"/>
          </a:xfrm>
          <a:prstGeom prst="rect">
            <a:avLst/>
          </a:prstGeom>
          <a:noFill/>
        </p:spPr>
        <p:txBody>
          <a:bodyPr wrap="square" lIns="69945" tIns="34973" rIns="69945" bIns="34973"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448">
              <a:buClrTx/>
              <a:defRPr/>
            </a:pPr>
            <a:r>
              <a:rPr lang="en-US" sz="1500">
                <a:solidFill>
                  <a:srgbClr val="FFFFFF"/>
                </a:solidFill>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434278" y="326384"/>
            <a:ext cx="8262938" cy="373949"/>
          </a:xfrm>
        </p:spPr>
        <p:txBody>
          <a:bodyPr/>
          <a:lstStyle/>
          <a:p>
            <a:pPr algn="ctr">
              <a:lnSpc>
                <a:spcPct val="90000"/>
              </a:lnSpc>
              <a:spcBef>
                <a:spcPts val="900"/>
              </a:spcBef>
              <a:defRPr/>
            </a:pPr>
            <a:r>
              <a:rPr lang="en-US" b="1">
                <a:gradFill>
                  <a:gsLst>
                    <a:gs pos="0">
                      <a:srgbClr val="50E6FF"/>
                    </a:gs>
                    <a:gs pos="100000">
                      <a:srgbClr val="8661C5"/>
                    </a:gs>
                  </a:gsLst>
                  <a:lin ang="2700000" scaled="1"/>
                </a:gradFill>
                <a:latin typeface="Segoe UI Semibold"/>
              </a:rPr>
              <a:t>How does ACA compare to AKS?</a:t>
            </a: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006935" y="1254016"/>
            <a:ext cx="664214" cy="58724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2553487" y="1612418"/>
            <a:ext cx="2231501" cy="209129"/>
          </a:xfrm>
          <a:prstGeom prst="rect">
            <a:avLst/>
          </a:prstGeom>
          <a:noFill/>
        </p:spPr>
        <p:txBody>
          <a:bodyPr wrap="square" lIns="69945" tIns="34973" rIns="69945" bIns="34973"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448">
              <a:buClrTx/>
              <a:defRPr/>
            </a:pPr>
            <a:r>
              <a:rPr lang="en-US" sz="900">
                <a:solidFill>
                  <a:srgbClr val="FFFFFF"/>
                </a:solidFill>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129183" y="1378667"/>
            <a:ext cx="3307086" cy="301461"/>
          </a:xfrm>
          <a:prstGeom prst="rect">
            <a:avLst/>
          </a:prstGeom>
          <a:noFill/>
        </p:spPr>
        <p:txBody>
          <a:bodyPr wrap="square" lIns="69945" tIns="34973" rIns="69945" bIns="34973"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448">
              <a:buClrTx/>
              <a:defRPr/>
            </a:pPr>
            <a:r>
              <a:rPr lang="en-US" sz="1500">
                <a:solidFill>
                  <a:srgbClr val="FFFFFF"/>
                </a:solidFill>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1885643" y="1970922"/>
            <a:ext cx="0" cy="2944598"/>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434278" y="1952509"/>
            <a:ext cx="8368281" cy="307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5200860" y="1965388"/>
            <a:ext cx="0" cy="294332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437337" y="2525503"/>
            <a:ext cx="8365226"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434278" y="3098291"/>
            <a:ext cx="8368285"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434278" y="3898382"/>
            <a:ext cx="8368281"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434278" y="4908716"/>
            <a:ext cx="8368281"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587583" y="2170760"/>
            <a:ext cx="1157368" cy="138499"/>
          </a:xfrm>
          <a:prstGeom prst="rect">
            <a:avLst/>
          </a:prstGeom>
          <a:noFill/>
        </p:spPr>
        <p:txBody>
          <a:bodyPr wrap="none" lIns="0" tIns="0" rIns="0" bIns="0" rtlCol="0">
            <a:spAutoFit/>
          </a:bodyPr>
          <a:lstStyle/>
          <a:p>
            <a:pPr defTabSz="685800">
              <a:buClrTx/>
              <a:defRPr/>
            </a:pPr>
            <a:r>
              <a:rPr lang="en-US" sz="900" kern="1200">
                <a:solidFill>
                  <a:srgbClr val="FFFFFF"/>
                </a:solidFill>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033238" y="2029290"/>
            <a:ext cx="2905480" cy="415498"/>
          </a:xfrm>
          <a:prstGeom prst="rect">
            <a:avLst/>
          </a:prstGeom>
          <a:noFill/>
        </p:spPr>
        <p:txBody>
          <a:bodyPr wrap="square" lIns="0" tIns="0" rIns="0" bIns="0" rtlCol="0">
            <a:spAutoFit/>
          </a:bodyPr>
          <a:lstStyle/>
          <a:p>
            <a:pPr defTabSz="685800">
              <a:buClrTx/>
              <a:defRPr/>
            </a:pPr>
            <a:r>
              <a:rPr lang="en-US" sz="900" kern="1200">
                <a:solidFill>
                  <a:srgbClr val="FFFFFF"/>
                </a:solidFill>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5349901" y="2034887"/>
            <a:ext cx="3452658" cy="415498"/>
          </a:xfrm>
          <a:prstGeom prst="rect">
            <a:avLst/>
          </a:prstGeom>
          <a:noFill/>
        </p:spPr>
        <p:txBody>
          <a:bodyPr wrap="square" lIns="0" tIns="0" rIns="0" bIns="0" rtlCol="0">
            <a:spAutoFit/>
          </a:bodyPr>
          <a:lstStyle/>
          <a:p>
            <a:pPr defTabSz="685800">
              <a:buClrTx/>
              <a:defRPr/>
            </a:pPr>
            <a:r>
              <a:rPr lang="en-US" sz="900" kern="1200">
                <a:solidFill>
                  <a:srgbClr val="FFFFFF"/>
                </a:solidFill>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582733" y="2718162"/>
            <a:ext cx="703719" cy="138499"/>
          </a:xfrm>
          <a:prstGeom prst="rect">
            <a:avLst/>
          </a:prstGeom>
          <a:noFill/>
        </p:spPr>
        <p:txBody>
          <a:bodyPr wrap="none" lIns="0" tIns="0" rIns="0" bIns="0" rtlCol="0">
            <a:spAutoFit/>
          </a:bodyPr>
          <a:lstStyle/>
          <a:p>
            <a:pPr defTabSz="685800">
              <a:buClrTx/>
              <a:defRPr/>
            </a:pPr>
            <a:r>
              <a:rPr lang="en-US" sz="900" kern="1200">
                <a:solidFill>
                  <a:srgbClr val="FFFFFF"/>
                </a:solidFill>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006934" y="2579662"/>
            <a:ext cx="3324607" cy="415498"/>
          </a:xfrm>
          <a:prstGeom prst="rect">
            <a:avLst/>
          </a:prstGeom>
          <a:noFill/>
        </p:spPr>
        <p:txBody>
          <a:bodyPr wrap="square" lIns="0" tIns="0" rIns="0" bIns="0" rtlCol="0">
            <a:spAutoFit/>
          </a:bodyPr>
          <a:lstStyle/>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Upstream feature parity with a managed control plane</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Operations flexibility with advanced customization </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5331542" y="2595004"/>
            <a:ext cx="3471021" cy="415498"/>
          </a:xfrm>
          <a:prstGeom prst="rect">
            <a:avLst/>
          </a:prstGeom>
          <a:noFill/>
        </p:spPr>
        <p:txBody>
          <a:bodyPr wrap="square" lIns="0" tIns="0" rIns="0" bIns="0" rtlCol="0">
            <a:spAutoFit/>
          </a:bodyPr>
          <a:lstStyle/>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Platform-as-a-Service experience with serverless scale</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Developer productivity with low operations overhead </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582732" y="4159397"/>
            <a:ext cx="801501" cy="138499"/>
          </a:xfrm>
          <a:prstGeom prst="rect">
            <a:avLst/>
          </a:prstGeom>
          <a:noFill/>
        </p:spPr>
        <p:txBody>
          <a:bodyPr wrap="none" lIns="0" tIns="0" rIns="0" bIns="0" rtlCol="0">
            <a:spAutoFit/>
          </a:bodyPr>
          <a:lstStyle/>
          <a:p>
            <a:pPr defTabSz="685800">
              <a:buClrTx/>
              <a:defRPr/>
            </a:pPr>
            <a:r>
              <a:rPr lang="en-US" sz="900" kern="1200">
                <a:solidFill>
                  <a:srgbClr val="FFFFFF"/>
                </a:solidFill>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006929" y="4001391"/>
            <a:ext cx="3044891" cy="692497"/>
          </a:xfrm>
          <a:prstGeom prst="rect">
            <a:avLst/>
          </a:prstGeom>
          <a:noFill/>
        </p:spPr>
        <p:txBody>
          <a:bodyPr wrap="square" lIns="0" tIns="0" rIns="0" bIns="0" rtlCol="0">
            <a:spAutoFit/>
          </a:bodyPr>
          <a:lstStyle/>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Provides a set of cluster extensions and add-ons for operators to enable OSS components in-cluster including Dapr, KEDA, Open Service Mesh, GitOps (Flux), Pod Identity, etc. </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5322146" y="3961860"/>
            <a:ext cx="3082035" cy="969496"/>
          </a:xfrm>
          <a:prstGeom prst="rect">
            <a:avLst/>
          </a:prstGeom>
          <a:noFill/>
        </p:spPr>
        <p:txBody>
          <a:bodyPr wrap="square" lIns="0" tIns="0" rIns="0" bIns="0" rtlCol="0">
            <a:spAutoFit/>
          </a:bodyPr>
          <a:lstStyle/>
          <a:p>
            <a:pPr defTabSz="685800">
              <a:buClrTx/>
              <a:defRPr/>
            </a:pPr>
            <a:r>
              <a:rPr lang="en-US" sz="900" kern="1200">
                <a:solidFill>
                  <a:srgbClr val="FFFFFF"/>
                </a:solidFill>
                <a:latin typeface="Segoe UI"/>
                <a:ea typeface="+mn-ea"/>
                <a:cs typeface="+mn-cs"/>
              </a:rPr>
              <a:t>Includes opinionated platform capabilities powered by CNCF projects including Dapr, KEDA and Envoy which are fully platform-managed and supported</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Envoy: managed ingress and traffic splitting</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KEDA: managed, event-driven autoscale </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Dapr: codified best practices for microservices</a:t>
            </a:r>
          </a:p>
          <a:p>
            <a:pPr marL="471488" lvl="1" indent="-128588" defTabSz="685800">
              <a:buClrTx/>
              <a:buFont typeface="Arial" panose="020B0604020202020204" pitchFamily="34" charset="0"/>
              <a:buChar char="•"/>
              <a:defRPr/>
            </a:pPr>
            <a:endParaRPr lang="en-US" sz="900" kern="1200">
              <a:solidFill>
                <a:srgbClr val="FFFFFF"/>
              </a:solidFill>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583775" y="3378705"/>
            <a:ext cx="900888" cy="138499"/>
          </a:xfrm>
          <a:prstGeom prst="rect">
            <a:avLst/>
          </a:prstGeom>
          <a:noFill/>
        </p:spPr>
        <p:txBody>
          <a:bodyPr wrap="none" lIns="0" tIns="0" rIns="0" bIns="0" rtlCol="0">
            <a:spAutoFit/>
          </a:bodyPr>
          <a:lstStyle/>
          <a:p>
            <a:pPr defTabSz="685800">
              <a:buClrTx/>
              <a:defRPr/>
            </a:pPr>
            <a:r>
              <a:rPr lang="en-US" sz="900" kern="1200">
                <a:solidFill>
                  <a:srgbClr val="FFFFFF"/>
                </a:solidFill>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006929" y="3149476"/>
            <a:ext cx="3104736" cy="692497"/>
          </a:xfrm>
          <a:prstGeom prst="rect">
            <a:avLst/>
          </a:prstGeom>
          <a:noFill/>
        </p:spPr>
        <p:txBody>
          <a:bodyPr wrap="square" lIns="0" tIns="0" rIns="0" bIns="0" rtlCol="0">
            <a:spAutoFit/>
          </a:bodyPr>
          <a:lstStyle/>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Operators deploy node-based AKS clusters using Azure Portal, CLI or Infrastructure-as-Code templates (IaC)</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5322146" y="3154700"/>
            <a:ext cx="3104736" cy="830997"/>
          </a:xfrm>
          <a:prstGeom prst="rect">
            <a:avLst/>
          </a:prstGeom>
          <a:noFill/>
        </p:spPr>
        <p:txBody>
          <a:bodyPr wrap="square" lIns="0" tIns="0" rIns="0" bIns="0" rtlCol="0">
            <a:spAutoFit/>
          </a:bodyPr>
          <a:lstStyle/>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Developers deploy containers as individual Container Apps using Azure Portal, CLI or IaC templates without any Kubernetes manifests required</a:t>
            </a:r>
          </a:p>
          <a:p>
            <a:pPr marL="128588" indent="-128588" defTabSz="685800">
              <a:buClrTx/>
              <a:buFont typeface="Arial" panose="020B0604020202020204" pitchFamily="34" charset="0"/>
              <a:buChar char="•"/>
              <a:defRPr/>
            </a:pPr>
            <a:r>
              <a:rPr lang="en-US" sz="900" kern="1200">
                <a:solidFill>
                  <a:srgbClr val="FFFFFF"/>
                </a:solidFill>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9674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1478</Words>
  <Application>Microsoft Office PowerPoint</Application>
  <PresentationFormat>On-screen Show (16:9)</PresentationFormat>
  <Paragraphs>163</Paragraphs>
  <Slides>12</Slides>
  <Notes>7</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12</vt:i4>
      </vt:variant>
    </vt:vector>
  </HeadingPairs>
  <TitlesOfParts>
    <vt:vector size="31" baseType="lpstr">
      <vt:lpstr>Inter</vt:lpstr>
      <vt:lpstr>Archivo SemiBold</vt:lpstr>
      <vt:lpstr>Wingdings</vt:lpstr>
      <vt:lpstr>Archivo Medium</vt:lpstr>
      <vt:lpstr>Segoe UI Semibold</vt:lpstr>
      <vt:lpstr>Titillium Web</vt:lpstr>
      <vt:lpstr>Consolas</vt:lpstr>
      <vt:lpstr>-apple-system</vt:lpstr>
      <vt:lpstr>Archivo</vt:lpstr>
      <vt:lpstr>Calibri</vt:lpstr>
      <vt:lpstr>Segoe UI Light</vt:lpstr>
      <vt:lpstr>Segoe UI</vt:lpstr>
      <vt:lpstr>Arial</vt:lpstr>
      <vt:lpstr>Inter ExtraBold</vt:lpstr>
      <vt:lpstr>Inter Medium</vt:lpstr>
      <vt:lpstr>Aptos</vt:lpstr>
      <vt:lpstr>Inter SemiBold</vt:lpstr>
      <vt:lpstr>Mantel Group (2023) – Presentation Base Template</vt:lpstr>
      <vt:lpstr>Black Template</vt:lpstr>
      <vt:lpstr>Kubernetes made ‘simple’ with Azure Container Apps</vt:lpstr>
      <vt:lpstr>whoami?</vt:lpstr>
      <vt:lpstr>What are Azure Container Apps?</vt:lpstr>
      <vt:lpstr>Azure Container Apps</vt:lpstr>
      <vt:lpstr>PowerPoint Presentation</vt:lpstr>
      <vt:lpstr>PowerPoint Presentation</vt:lpstr>
      <vt:lpstr>PowerPoint Presentation</vt:lpstr>
      <vt:lpstr>What can you build with Azure Container Apps?</vt:lpstr>
      <vt:lpstr>How does ACA compare to AKS?</vt:lpstr>
      <vt:lpstr>Enough talk, demo!</vt:lpstr>
      <vt:lpstr>Recap</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made ‘simple’ with Azure Container Apps</dc:title>
  <dc:creator>Will Velida</dc:creator>
  <cp:lastModifiedBy>Will Velida</cp:lastModifiedBy>
  <cp:revision>4</cp:revision>
  <dcterms:modified xsi:type="dcterms:W3CDTF">2024-02-28T06:05:30Z</dcterms:modified>
</cp:coreProperties>
</file>